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3036" r:id="rId2"/>
    <p:sldId id="283" r:id="rId3"/>
    <p:sldId id="3071" r:id="rId4"/>
    <p:sldId id="3072" r:id="rId5"/>
    <p:sldId id="3073" r:id="rId6"/>
    <p:sldId id="3074" r:id="rId7"/>
    <p:sldId id="3049" r:id="rId8"/>
    <p:sldId id="3048" r:id="rId9"/>
    <p:sldId id="3050" r:id="rId10"/>
    <p:sldId id="3005" r:id="rId11"/>
    <p:sldId id="3006" r:id="rId12"/>
    <p:sldId id="3008" r:id="rId13"/>
    <p:sldId id="3051" r:id="rId14"/>
    <p:sldId id="3077" r:id="rId15"/>
    <p:sldId id="3052" r:id="rId16"/>
    <p:sldId id="3053" r:id="rId17"/>
    <p:sldId id="3054" r:id="rId18"/>
    <p:sldId id="3055" r:id="rId19"/>
    <p:sldId id="3056" r:id="rId20"/>
    <p:sldId id="3057" r:id="rId21"/>
    <p:sldId id="3058" r:id="rId22"/>
    <p:sldId id="3059" r:id="rId23"/>
    <p:sldId id="3060" r:id="rId24"/>
    <p:sldId id="3061" r:id="rId25"/>
    <p:sldId id="3062" r:id="rId26"/>
    <p:sldId id="3063" r:id="rId27"/>
    <p:sldId id="3064" r:id="rId28"/>
    <p:sldId id="3065" r:id="rId29"/>
    <p:sldId id="3066" r:id="rId30"/>
    <p:sldId id="3067" r:id="rId31"/>
    <p:sldId id="3068" r:id="rId32"/>
    <p:sldId id="3069" r:id="rId33"/>
    <p:sldId id="3075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adoudi" initials="M" lastIdx="3" clrIdx="0">
    <p:extLst>
      <p:ext uri="{19B8F6BF-5375-455C-9EA6-DF929625EA0E}">
        <p15:presenceInfo xmlns:p15="http://schemas.microsoft.com/office/powerpoint/2012/main" userId="d71cf1b83f9b8d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D7F7"/>
    <a:srgbClr val="F3AF89"/>
    <a:srgbClr val="B797CF"/>
    <a:srgbClr val="F0E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9" autoAdjust="0"/>
    <p:restoredTop sz="66885" autoAdjust="0"/>
  </p:normalViewPr>
  <p:slideViewPr>
    <p:cSldViewPr snapToGrid="0">
      <p:cViewPr varScale="1">
        <p:scale>
          <a:sx n="46" d="100"/>
          <a:sy n="46" d="100"/>
        </p:scale>
        <p:origin x="1380" y="2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90741-F19F-4354-8EF4-27056471AD7F}" type="datetimeFigureOut">
              <a:rPr lang="fr-FR" smtClean="0"/>
              <a:t>29/06/2024</a:t>
            </a:fld>
            <a:endParaRPr lang="fr-FR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28923-9B8A-43FA-9F04-75C4AAAAFB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5252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033e974e3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033e974e3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662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 besoins fonctionnels définissent les caractéristiques particulières que le système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doit proposer afin de satisfaire les attentes des utilisateurs et les objectifs du projet.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Ils sont essentiels pour définir clairement ce que le système doit accomplir et comment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doit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comporter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28923-9B8A-43FA-9F04-75C4AAAAFB6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2658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ce qui concerne les besoins techniques, nous avons pris en compte des aspects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: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ngol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diapo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28923-9B8A-43FA-9F04-75C4AAAAFB6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179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 cette partie, je vous présente les normes de qualité des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métadonnées en se basant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les bonnes pratiques cites dans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DAMA-DMBOK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essentielles pour évaluer si une table possède une bonne santé ou non. Commençant</a:t>
            </a:r>
            <a:r>
              <a:rPr lang="fr-F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les tables,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 normes incluent plusieurs critères clés tel que: 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Conformité aux normes :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Veiller à ce que les noms soient conformes aux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normes prédéfinies (composés uniquement de lettres, de chiffres et de traits de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soulignement, commençant par une lettre ou un trait de soulignement...).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Unicité :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Vérifier que chaque table possède un GUID unique.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Complétude :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Vérifier si les tables sont marquées comme incomplètes.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Nombre de colonnes :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Comparer si la table possède des colonnes et si le nombre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attendu de colonnes correspond au nombre réel de colonnes définies.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Formats de date :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∗ Vérifier la validité des formats de date.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∗ Assurer la cohérence des dates, la date de création ne doit pas être dans le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futur, et que la date de création n’est pas supérieure à la date du dernier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accès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Attributs numériques :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 valeurs numériques pour les attributs tels que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”Taille totale”, ”Nombre de lignes” doivent être positives et supérieures à 0.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Classifications :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Vérifier si des classifications existent pour la table.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Apres les normes pour les colonnes de chaque table:…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28923-9B8A-43FA-9F04-75C4AAAAFB6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542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" name="Google Shape;8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nouvelle architecture propose un pipeline automatisé pour la gestion des métadonnées, intégrant plusieurs technologies pour assurer une ingestion, un stockage et une exploitation efficaces des données.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Les données sources proviennent de bases de données relationnelles (RDBMS) par Apache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NiFi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de fichiers Excel (.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xlsx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Ces données sont ingérées par un script python en mode batch.</a:t>
            </a:r>
          </a:p>
          <a:p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Ces fichiers sont transférés vers Apache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Hive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le stockage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tant que data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warehouse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Les données ingérées sont alors centralisées dans une base de données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PostgreSQL, et les métadonnées sont stockée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 une base de données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Metastore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Apache Atlas est utilisé pour la gestion des métadonnées, assurant la gouvernance et la traçabilité des données.</a:t>
            </a:r>
          </a:p>
          <a:p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5.Un script Python exporte les métadonnées via une API, permettant leur utilisation par différents systèmes.</a:t>
            </a:r>
          </a:p>
          <a:p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Un contrôle de qualité des métadonnées est effectué pour garantir leur fiabilité avant d'être exploitées par Power BI pour la visualisation et l'analyse.</a:t>
            </a:r>
          </a:p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7.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logs générés sont également stockés et analysés pour la surveillance continue de la qualité des métadonnées.</a:t>
            </a:r>
          </a:p>
          <a:p>
            <a:endParaRPr lang="fr-FR" dirty="0" smtClean="0"/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 Des modèles de langage (LLM) sont utilisés pour résumer les métadonnées et détecter les anomalies potentielles.</a:t>
            </a:r>
          </a:p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9.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mécanismes de notification sont mis en place pour informer les utilisateurs des anomalies détectées, assurant une réaction rapide et proactive.</a:t>
            </a:r>
          </a:p>
        </p:txBody>
      </p:sp>
      <p:sp>
        <p:nvSpPr>
          <p:cNvPr id="827" name="Google Shape;82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13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256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" name="Google Shape;8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nouvelle architecture propose un pipeline automatisé pour la gestion des métadonnées, intégrant plusieurs technologies pour assurer une ingestion, un stockage et une exploitation efficaces des données.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Les données sources proviennent de bases de données relationnelles (RDBMS) par Apache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NiFi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de fichiers Excel (.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xlsx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Ces données sont ingérées par un script python en mode batch.</a:t>
            </a:r>
          </a:p>
          <a:p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Ces fichiers sont transférés vers Apache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Hive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le stockage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tant que data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warehouse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Les données ingérées sont alors centralisées dans une base de données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PostgreSQL, et les métadonnées sont stockée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 une base de données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Metastore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Apache Atlas est utilisé pour la gestion des métadonnées, assurant la gouvernance et la traçabilité des données.</a:t>
            </a:r>
          </a:p>
          <a:p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5.Un script Python exporte les métadonnées via une API, permettant leur utilisation par différents systèmes.</a:t>
            </a:r>
          </a:p>
          <a:p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Un contrôle de qualité des métadonnées est effectué pour garantir leur fiabilité avant d'être exploitées par Power BI pour la visualisation et l'analyse.</a:t>
            </a:r>
          </a:p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7.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logs générés sont également stockés et analysés pour la surveillance continue de la qualité des métadonnées.</a:t>
            </a:r>
          </a:p>
          <a:p>
            <a:endParaRPr lang="fr-FR" dirty="0" smtClean="0"/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 Des modèles de langage (LLM) sont utilisés pour résumer les métadonnées et détecter les anomalies potentielles.</a:t>
            </a:r>
          </a:p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9.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mécanismes de notification sont mis en place pour informer les utilisateurs des anomalies détectées, assurant une réaction rapide et proactive.</a:t>
            </a:r>
          </a:p>
        </p:txBody>
      </p:sp>
      <p:sp>
        <p:nvSpPr>
          <p:cNvPr id="827" name="Google Shape;82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14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507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" name="Google Shape;8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Mora motivation….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architecture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base sur le concept du RAG,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décrit le fonctionnement du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chatbot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interactif. J’explique: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228600" indent="-228600">
              <a:buAutoNum type="arabicPeriod"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logs sont fournis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l’utilisateur sont réparti sous la forme des morceaux (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et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fait l’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chaque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en fin on stocke le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sont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une base de données vectorielle. </a:t>
            </a:r>
          </a:p>
          <a:p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 Les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sont des représentations vectorielles des données textuelles, permettant une recherche par similarité plus efficace.</a:t>
            </a:r>
          </a:p>
          <a:p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Lorsqu'un utilisateur pose une question, celle-ci est transformée en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 une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recherche par similarité pour trouver les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plus similaires dans le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store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3.LLM (Large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Model)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Une fois les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pertinents identifiés, un LLM est utilisé pour générer une réponse basée sur ces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4.Model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La réponse générée par le LLM est renvoyée au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chatbot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qui la présente à l'utilisateur comme réponse à sa question.</a:t>
            </a:r>
          </a:p>
          <a:p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15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220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" name="Google Shape;8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16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080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" name="Google Shape;8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462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" name="Google Shape;8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105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" name="Google Shape;8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 qui ne se mesure pas, ne s’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ameliore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pas. </a:t>
            </a:r>
          </a:p>
          <a:p>
            <a:endParaRPr lang="fr-F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---------Mora Motivation----------</a:t>
            </a:r>
          </a:p>
          <a:p>
            <a:endParaRPr lang="fr-F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tant qu’outil d’aide à la décision, il vise à réduire l’incertitude et à faciliter la prise de risque nécessaire à toute prise de décision.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est essentiel de définir et de suivre un ensemble d’indicateurs clés pour évaluer le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processus mis en place, voici les indicateurs sélectionnés pour notre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tableau de bord. Ces indicateurs fourniront des insights précieux sur la qualité des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données et permettront la surveillance des anomalies.</a:t>
            </a:r>
            <a:endParaRPr lang="fr-F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65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Commençant</a:t>
            </a:r>
            <a:r>
              <a:rPr lang="fr-FR" sz="1200" baseline="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 une présentation du projet ou on va</a:t>
            </a:r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présenter l’organisme d’accueil et en mettant l’accent sur le contexte et la problématique. Définir les objectifs ainsi que la</a:t>
            </a:r>
            <a:r>
              <a:rPr lang="fr-FR" sz="1200" baseline="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méthodologie du travail d</a:t>
            </a:r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 projet.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Suivi</a:t>
            </a:r>
            <a:r>
              <a:rPr lang="fr-FR" sz="1200" baseline="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 l’a</a:t>
            </a:r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nalyse pour présenter le cadre de la gouvernance des données et</a:t>
            </a:r>
            <a:r>
              <a:rPr lang="fr-FR" sz="1200" baseline="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définir</a:t>
            </a:r>
            <a:r>
              <a:rPr lang="fr-FR" sz="1200" baseline="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besoins fonctionnels et non fonctionnels. De plus, établir les normes de qualité des métadonnées.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</a:t>
            </a:r>
            <a:r>
              <a:rPr lang="fr-FR" sz="1200" baseline="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suite, l</a:t>
            </a:r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conception pour transformer les besoins définis lors des étapes d’analyse en une solution opérationnelle.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partie suivante sera dédie au</a:t>
            </a:r>
            <a:r>
              <a:rPr lang="fr-FR" sz="1200" baseline="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réalisation pour</a:t>
            </a:r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mettre en œuvre les conceptions établies en une solution fonctionnelle.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Finalement une conclusion récapitulatif.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8946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" name="Google Shape;8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Dans cette partie, nous détaillons la conception du script dédié à la vérification de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qualité des métadonnées. Ce script assure la qualité des données en garantissant que les métadonnées conformes aux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standards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39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" name="Google Shape;8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142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 flux de données dans Apache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NiFi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illustre un processus automatisé de collecte, transformation et stockage des données provenant de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 de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donnees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oracle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Voici une description détaillée de chaque étape du flux :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Cette étape exécute une requête SQL pour obtenir les noms des tables à partir de la base de données source.</a:t>
            </a:r>
          </a:p>
          <a:p>
            <a:endParaRPr lang="fr-F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Avro</a:t>
            </a: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Les résultats de la requête sont convertis du format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Avro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 format JSON, facilitant leur manipulation ultérieure.</a:t>
            </a:r>
          </a:p>
          <a:p>
            <a:endParaRPr lang="fr-FR" dirty="0" smtClean="0"/>
          </a:p>
          <a:p>
            <a:r>
              <a:rPr lang="fr-FR" dirty="0" smtClean="0"/>
              <a:t>3. </a:t>
            </a: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Split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Les données JSON sont ensuite divisées en éléments individuels.</a:t>
            </a:r>
          </a:p>
          <a:p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</a:t>
            </a: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</a:t>
            </a: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Cette étape extrait les noms des tables à partir des éléments JSON.</a:t>
            </a:r>
          </a:p>
          <a:p>
            <a:endParaRPr lang="fr-FR" dirty="0" smtClean="0"/>
          </a:p>
          <a:p>
            <a:r>
              <a:rPr lang="fr-FR" dirty="0" smtClean="0"/>
              <a:t>5.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Dynamically</a:t>
            </a: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Pour chaque table extraite, une requête SQL dynamique est exécutée pour récupérer les données.</a:t>
            </a:r>
          </a:p>
          <a:p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</a:t>
            </a: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</a:t>
            </a: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Avro</a:t>
            </a: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CSV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Les résultats de ces requêtes sont convertis du format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Avro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 format CSV.</a:t>
            </a:r>
          </a:p>
          <a:p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Dynamically</a:t>
            </a: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 Files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Les fichiers CSV générés sont dynamiquement nommés en fonction des attributs des données.</a:t>
            </a:r>
          </a:p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8. </a:t>
            </a: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 Files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Les fichiers nommés sont ensuite sauvegardés dans un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volumes pour leur consommations par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Airflow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9.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LogMessage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Tout au long du processus, des messages de log sont générés pour suivre le déroulement et capturer les erreurs potentielles à chaque étape.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61619-2BD8-486A-8E4B-1F3613A4946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849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Dans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Airflow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un ”DAG”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Directed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Acyclic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Graph, sont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utilisés pour structurer l’ordre des tâches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exécutables, définissant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comment, quand et dans quel ordre ces tâches doivent s’exécuter.</a:t>
            </a:r>
          </a:p>
          <a:p>
            <a:endParaRPr lang="fr-F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Excel to Hive Dag</a:t>
            </a:r>
          </a:p>
          <a:p>
            <a:r>
              <a:rPr lang="fr-F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Objectif :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Automatiser l’extraction de données depuis des fichiers Excel, leur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transformation appropriée, et leur chargement dans des tables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Hive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fr-F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Fréquence :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 DAG peut être configuré pour s’exécuter selon les besoins, que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 soit sur une base quotidienne, hebdomadaire ou à la demande, en fonction de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fréquence de mise à jour des fichiers Excel.</a:t>
            </a:r>
          </a:p>
          <a:p>
            <a:endParaRPr lang="fr-F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Oracle to Hive</a:t>
            </a:r>
          </a:p>
          <a:p>
            <a:r>
              <a:rPr lang="fr-F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Objectif :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Automatiser le processus d’insertion de données provenant de tables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Oracle, qui sont extraites et stockées sous forme de fichiers CSV dans un volume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partagé (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shared_volume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grâce à un processus Apache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NiFi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Ce DAG gérera la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transformation appropriée de ces données et leur chargement dans des tables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Hive</a:t>
            </a:r>
            <a:endParaRPr lang="fr-F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Fréquence :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Fréquence : Ce DAG est configuré pour s’exécuter automatiquement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dès qu’un nouveau fichier CSV est détecté dans un volume partagé (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shared_volume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déclenchement du DAG est basé sur la présence de nouveaux fichiers.</a:t>
            </a:r>
          </a:p>
          <a:p>
            <a:endParaRPr lang="fr-F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Metadata quality Check Dag</a:t>
            </a:r>
          </a:p>
          <a:p>
            <a:r>
              <a:rPr lang="fr-F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Objectif :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Automatiser l’extraction des métadonnées à l’aide de l’API d’Apache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Atlas, suivi par l’exécution d’un script qui vérifie la qualité de ces métadonnées. Le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résultat de cette vérification est consigné dans un fichier log. Ensuite, un rapport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 généré et envoyé par e-mail aux parties concernées pour informer de l’état 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qualité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métadonnées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fr-F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Fréquence :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 DAG est configuré pour s’exécuter hebdomadairement afin de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maintenir un suivi régulier de la qualité des métadonnées. Il peut également être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déclenché à la demande pour des vérifications ad hoc ou lorsque des changements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spécifiques nécessitent une vérification immédiate de la qualité des métadonnées.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61619-2BD8-486A-8E4B-1F3613A4946B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507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Libérer la puissance des LLM, le prompt engineering consiste à élaborer des instructions pour un LLM afin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d’obtenir les résultats désirés, les résultats optimales.</a:t>
            </a:r>
          </a:p>
          <a:p>
            <a:endParaRPr lang="fr-F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Voici le prompt données au LLM afin de générer un résumer des évènements passes.</a:t>
            </a:r>
          </a:p>
          <a:p>
            <a:endParaRPr lang="fr-F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 au prompt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donnée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 apercus du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resultats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obtenu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61619-2BD8-486A-8E4B-1F3613A4946B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281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Nous avons employé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Streamlit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afin de concevoir une interface qui simplifie la communication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le modèle. Grâce à cette interface, (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nqra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dakchi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lif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diapo en ordre)</a:t>
            </a:r>
            <a:endParaRPr lang="fr-F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61619-2BD8-486A-8E4B-1F3613A4946B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2834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Meme</a:t>
            </a:r>
            <a:r>
              <a:rPr lang="fr-FR" dirty="0" smtClean="0"/>
              <a:t> chose pour</a:t>
            </a:r>
            <a:r>
              <a:rPr lang="fr-FR" baseline="0" dirty="0" smtClean="0"/>
              <a:t> le </a:t>
            </a:r>
            <a:r>
              <a:rPr lang="fr-FR" baseline="0" dirty="0" err="1" smtClean="0"/>
              <a:t>chatbot</a:t>
            </a:r>
            <a:r>
              <a:rPr lang="fr-FR" baseline="0" dirty="0" smtClean="0"/>
              <a:t> :</a:t>
            </a:r>
            <a:br>
              <a:rPr lang="fr-FR" baseline="0" dirty="0" smtClean="0"/>
            </a:br>
            <a:endParaRPr lang="fr-FR" baseline="0" dirty="0" smtClean="0"/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Nous avons employé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Streamlit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afin de concevoir une interface qui simplifie la communication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le modèle. Grâce à cette interface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utilisateurs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pourraient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61619-2BD8-486A-8E4B-1F3613A4946B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396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61619-2BD8-486A-8E4B-1F3613A4946B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3543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Meme</a:t>
            </a:r>
            <a:r>
              <a:rPr lang="fr-FR" dirty="0" smtClean="0"/>
              <a:t> chose ici</a:t>
            </a:r>
            <a:r>
              <a:rPr lang="fr-FR" baseline="0" dirty="0" smtClean="0"/>
              <a:t> :</a:t>
            </a:r>
            <a:br>
              <a:rPr lang="fr-FR" baseline="0" dirty="0" smtClean="0"/>
            </a:br>
            <a:endParaRPr lang="fr-FR" baseline="0" dirty="0" smtClean="0"/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Nous avons employé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Streamlit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afin de concevoir une interface qui simplifie la de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tection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anomalies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Grâce à cette interface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utilisateurs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pourraient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61619-2BD8-486A-8E4B-1F3613A4946B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0345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61619-2BD8-486A-8E4B-1F3613A4946B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3269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 stage a été effectué dans cette dernière qui joue un rôle important dans la gestion et l'exploitation des données, en s'assurant d’une bonne data management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sein du groupe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3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4615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61619-2BD8-486A-8E4B-1F3613A4946B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520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7" name="Google Shape;2097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8" name="Google Shape;2098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31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4834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7" name="Google Shape;2097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8" name="Google Shape;2098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32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026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033e974e3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033e974e3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982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 stage a été effectué dans cette dernière qui joue un rôle important dans la gestion et l'exploitation des données, en s'assurant d’une bonne data management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sein du groupe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4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999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" name="Google Shape;8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fr-FR" dirty="0" smtClean="0"/>
              <a:t>Dans un contexte où la gouvernance des données est vitale, groupe BCP se positionne en</a:t>
            </a:r>
            <a:r>
              <a:rPr lang="fr-FR" baseline="0" dirty="0" smtClean="0"/>
              <a:t> </a:t>
            </a:r>
            <a:r>
              <a:rPr lang="fr-FR" dirty="0" smtClean="0"/>
              <a:t>tant qu’acteur clé en proposant des solutions innovantes pour la bonne gestion des données</a:t>
            </a:r>
            <a:r>
              <a:rPr lang="fr-FR" baseline="0" dirty="0" smtClean="0"/>
              <a:t> et </a:t>
            </a:r>
            <a:r>
              <a:rPr lang="fr-FR" dirty="0" smtClean="0"/>
              <a:t>orienté tout les collaborateurs</a:t>
            </a:r>
            <a:r>
              <a:rPr lang="fr-FR" baseline="0" dirty="0" smtClean="0"/>
              <a:t> vers une culture data-</a:t>
            </a:r>
            <a:r>
              <a:rPr lang="fr-FR" baseline="0" dirty="0" err="1" smtClean="0"/>
              <a:t>driven</a:t>
            </a:r>
            <a:r>
              <a:rPr lang="fr-FR" dirty="0" smtClean="0"/>
              <a:t>.</a:t>
            </a:r>
            <a:r>
              <a:rPr lang="fr-FR" baseline="0" dirty="0" smtClean="0"/>
              <a:t> (lire contexte)</a:t>
            </a:r>
          </a:p>
          <a:p>
            <a:r>
              <a:rPr lang="fr-FR" baseline="0" dirty="0" smtClean="0"/>
              <a:t>------</a:t>
            </a:r>
          </a:p>
          <a:p>
            <a:r>
              <a:rPr lang="fr-FR" dirty="0" smtClean="0"/>
              <a:t>(</a:t>
            </a:r>
            <a:r>
              <a:rPr lang="fr-FR" dirty="0" err="1" smtClean="0"/>
              <a:t>mora</a:t>
            </a:r>
            <a:r>
              <a:rPr lang="fr-FR" dirty="0" smtClean="0"/>
              <a:t> </a:t>
            </a:r>
            <a:r>
              <a:rPr lang="fr-FR" dirty="0" err="1" smtClean="0"/>
              <a:t>manqra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problematique</a:t>
            </a:r>
            <a:r>
              <a:rPr lang="fr-FR" baseline="0" dirty="0" smtClean="0"/>
              <a:t>)….</a:t>
            </a:r>
            <a:r>
              <a:rPr lang="fr-FR" dirty="0" smtClean="0"/>
              <a:t> une solution automatisée est essentielle pour améliorer la qualité</a:t>
            </a:r>
            <a:r>
              <a:rPr lang="fr-FR" baseline="0" dirty="0" smtClean="0"/>
              <a:t> et</a:t>
            </a:r>
            <a:r>
              <a:rPr lang="fr-FR" dirty="0" smtClean="0"/>
              <a:t> la rapidité de l'ingestion et de la surveillance des métadonnées.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5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0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" name="Google Shape;8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fr-FR" dirty="0" smtClean="0"/>
              <a:t>Dans un contexte où la gouvernance des données est vitale, groupe BCP se positionne en</a:t>
            </a:r>
            <a:r>
              <a:rPr lang="fr-FR" baseline="0" dirty="0" smtClean="0"/>
              <a:t> </a:t>
            </a:r>
            <a:r>
              <a:rPr lang="fr-FR" dirty="0" smtClean="0"/>
              <a:t>tant qu’acteur clé en proposant des solutions innovantes pour la bonne gestion des données</a:t>
            </a:r>
            <a:r>
              <a:rPr lang="fr-FR" baseline="0" dirty="0" smtClean="0"/>
              <a:t> et </a:t>
            </a:r>
            <a:r>
              <a:rPr lang="fr-FR" dirty="0" smtClean="0"/>
              <a:t>orienté tout les collaborateurs</a:t>
            </a:r>
            <a:r>
              <a:rPr lang="fr-FR" baseline="0" dirty="0" smtClean="0"/>
              <a:t> vers une culture data-</a:t>
            </a:r>
            <a:r>
              <a:rPr lang="fr-FR" baseline="0" dirty="0" err="1" smtClean="0"/>
              <a:t>driven</a:t>
            </a:r>
            <a:r>
              <a:rPr lang="fr-FR" dirty="0" smtClean="0"/>
              <a:t>.</a:t>
            </a:r>
            <a:r>
              <a:rPr lang="fr-FR" baseline="0" dirty="0" smtClean="0"/>
              <a:t> (lire contexte)</a:t>
            </a:r>
          </a:p>
          <a:p>
            <a:r>
              <a:rPr lang="fr-FR" baseline="0" dirty="0" smtClean="0"/>
              <a:t>------</a:t>
            </a:r>
          </a:p>
          <a:p>
            <a:r>
              <a:rPr lang="fr-FR" dirty="0" smtClean="0"/>
              <a:t>(</a:t>
            </a:r>
            <a:r>
              <a:rPr lang="fr-FR" dirty="0" err="1" smtClean="0"/>
              <a:t>mora</a:t>
            </a:r>
            <a:r>
              <a:rPr lang="fr-FR" dirty="0" smtClean="0"/>
              <a:t> </a:t>
            </a:r>
            <a:r>
              <a:rPr lang="fr-FR" dirty="0" err="1" smtClean="0"/>
              <a:t>manqra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problematique</a:t>
            </a:r>
            <a:r>
              <a:rPr lang="fr-FR" baseline="0" dirty="0" smtClean="0"/>
              <a:t>)….</a:t>
            </a:r>
            <a:r>
              <a:rPr lang="fr-FR" dirty="0" smtClean="0"/>
              <a:t> une solution automatisée est essentielle pour améliorer la qualité</a:t>
            </a:r>
            <a:r>
              <a:rPr lang="fr-FR" baseline="0" dirty="0" smtClean="0"/>
              <a:t> et</a:t>
            </a:r>
            <a:r>
              <a:rPr lang="fr-FR" dirty="0" smtClean="0"/>
              <a:t> la rapidité de l'ingestion et de la surveillance des métadonnées.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6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170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8" name="Google Shape;94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mieux comprendre l'importance de ce projet, il est essentiel de se pencher sur ses objectifs. Mon projet de fin d'études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vise à …</a:t>
            </a:r>
            <a:endParaRPr lang="fr-FR" dirty="0" smtClean="0"/>
          </a:p>
        </p:txBody>
      </p:sp>
      <p:sp>
        <p:nvSpPr>
          <p:cNvPr id="949" name="Google Shape;94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7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415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0" name="Google Shape;88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L'adoption de la méthode Agile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ce projet permet à l'équipe de rester flexible, réactive et focalisée sur la valeur ajoutée du projet.</a:t>
            </a:r>
            <a:endParaRPr lang="fr-FR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effet, ce </a:t>
            </a:r>
            <a:r>
              <a:rPr lang="fr-FR" sz="1200" dirty="0" smtClean="0"/>
              <a:t>diaporama présente la planification du projet selon la </a:t>
            </a:r>
            <a:r>
              <a:rPr lang="fr-FR" sz="1200" b="1" dirty="0" smtClean="0"/>
              <a:t>méthodologie</a:t>
            </a:r>
            <a:r>
              <a:rPr lang="fr-FR" sz="1200" dirty="0" smtClean="0"/>
              <a:t> Agile et propose une démarche structurée en quatre sprints</a:t>
            </a:r>
            <a:r>
              <a:rPr lang="fr-FR" sz="1200" baseline="0" dirty="0" smtClean="0"/>
              <a:t> </a:t>
            </a:r>
            <a:r>
              <a:rPr lang="fr-FR" sz="1200" dirty="0" smtClean="0"/>
              <a:t>distincts pour mener une étude stratégique et développer notre solution.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latin typeface="Segoe U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b="1" dirty="0" smtClean="0"/>
              <a:t>Sprint 1</a:t>
            </a:r>
            <a:r>
              <a:rPr lang="fr-FR" sz="1200" dirty="0" smtClean="0"/>
              <a:t> s'est concentré sur la configuration de l'environnement, incluant l'installation de Docker, Apache </a:t>
            </a:r>
            <a:r>
              <a:rPr lang="fr-FR" sz="1200" dirty="0" err="1" smtClean="0"/>
              <a:t>NiFi</a:t>
            </a:r>
            <a:r>
              <a:rPr lang="fr-FR" sz="1200" dirty="0" smtClean="0"/>
              <a:t> et Apache </a:t>
            </a:r>
            <a:r>
              <a:rPr lang="fr-FR" sz="1200" dirty="0" err="1" smtClean="0"/>
              <a:t>Airflow</a:t>
            </a:r>
            <a:r>
              <a:rPr lang="fr-FR" sz="1200" dirty="0" smtClean="0"/>
              <a:t>, ainsi que la configuration des dépôts de code source.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b="1" dirty="0" smtClean="0"/>
              <a:t>Sprint 2</a:t>
            </a:r>
            <a:r>
              <a:rPr lang="fr-FR" sz="1200" b="0" baseline="0" dirty="0" smtClean="0"/>
              <a:t> </a:t>
            </a:r>
            <a:r>
              <a:rPr lang="fr-FR" sz="1200" dirty="0" smtClean="0"/>
              <a:t>premièrement, il</a:t>
            </a:r>
            <a:r>
              <a:rPr lang="fr-FR" sz="1200" baseline="0" dirty="0" smtClean="0"/>
              <a:t> </a:t>
            </a:r>
            <a:r>
              <a:rPr lang="fr-FR" sz="1200" dirty="0" smtClean="0"/>
              <a:t>a porté sur l'automatisation de l'ingestion des données avec le développement de flux de</a:t>
            </a:r>
            <a:r>
              <a:rPr lang="fr-FR" sz="1200" baseline="0" dirty="0" smtClean="0"/>
              <a:t> données</a:t>
            </a:r>
            <a:r>
              <a:rPr lang="fr-FR" sz="1200" dirty="0" smtClean="0"/>
              <a:t> Apache </a:t>
            </a:r>
            <a:r>
              <a:rPr lang="fr-FR" sz="1200" dirty="0" err="1" smtClean="0"/>
              <a:t>NiFi</a:t>
            </a:r>
            <a:r>
              <a:rPr lang="fr-FR" sz="1200" dirty="0" smtClean="0"/>
              <a:t>, et code de scripts Python.</a:t>
            </a:r>
            <a:r>
              <a:rPr lang="fr-FR" sz="1200" baseline="0" dirty="0" smtClean="0"/>
              <a:t> </a:t>
            </a:r>
            <a:r>
              <a:rPr lang="fr-FR" sz="1200" dirty="0" err="1" smtClean="0"/>
              <a:t>Deuxièment</a:t>
            </a:r>
            <a:r>
              <a:rPr lang="fr-FR" sz="1200" baseline="0" dirty="0" smtClean="0"/>
              <a:t> , il </a:t>
            </a:r>
            <a:r>
              <a:rPr lang="fr-FR" sz="1200" dirty="0" smtClean="0"/>
              <a:t>a été dédié à l'évaluation de la qualité des métadonnées. Des critères de qualité ont été définis et des scripts de vérification ont été développés</a:t>
            </a:r>
            <a:r>
              <a:rPr lang="fr-FR" sz="1200" dirty="0" smtClean="0">
                <a:latin typeface="Segoe UI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b="1" dirty="0" smtClean="0"/>
              <a:t>Sprint 3</a:t>
            </a:r>
            <a:r>
              <a:rPr lang="fr-FR" sz="1200" dirty="0" smtClean="0"/>
              <a:t> vise la détection des anomalies par l'utilisation des LLM et le développement d'un tableau de bord pour la visualisation des anomalies.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b="1" dirty="0" smtClean="0"/>
              <a:t>Sprint 4</a:t>
            </a:r>
            <a:r>
              <a:rPr lang="fr-FR" sz="1200" dirty="0" smtClean="0"/>
              <a:t> concentre</a:t>
            </a:r>
            <a:r>
              <a:rPr lang="fr-FR" sz="1200" baseline="0" dirty="0" smtClean="0"/>
              <a:t> sur l’utilisation des </a:t>
            </a:r>
            <a:r>
              <a:rPr lang="fr-FR" sz="1200" baseline="0" dirty="0" err="1" smtClean="0"/>
              <a:t>LLMs</a:t>
            </a:r>
            <a:r>
              <a:rPr lang="fr-FR" sz="1200" baseline="0" dirty="0" smtClean="0"/>
              <a:t> pour </a:t>
            </a:r>
            <a:r>
              <a:rPr lang="fr-FR" sz="1200" baseline="0" dirty="0" err="1" smtClean="0"/>
              <a:t>resumer</a:t>
            </a:r>
            <a:r>
              <a:rPr lang="fr-FR" sz="1200" baseline="0" dirty="0" smtClean="0"/>
              <a:t> le contenu de logs et </a:t>
            </a:r>
            <a:r>
              <a:rPr lang="fr-FR" sz="1200" baseline="0" dirty="0" err="1" smtClean="0"/>
              <a:t>developper</a:t>
            </a:r>
            <a:r>
              <a:rPr lang="fr-FR" sz="1200" baseline="0" dirty="0" smtClean="0"/>
              <a:t> un </a:t>
            </a:r>
            <a:r>
              <a:rPr lang="fr-FR" sz="1200" baseline="0" dirty="0" err="1" smtClean="0"/>
              <a:t>Chatbot</a:t>
            </a:r>
            <a:r>
              <a:rPr lang="fr-FR" sz="1200" baseline="0" dirty="0" smtClean="0"/>
              <a:t> interactive.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120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 smtClean="0"/>
              <a:t>En plus des sprints, le projet inclut des ateliers d'encadrement pour accompagner les comptes rendus (</a:t>
            </a:r>
            <a:r>
              <a:rPr lang="fr-FR" dirty="0" err="1" smtClean="0"/>
              <a:t>CRs</a:t>
            </a:r>
            <a:r>
              <a:rPr lang="fr-FR" dirty="0" smtClean="0"/>
              <a:t>) et des réunions quotidiennes pour assurer le bon suivi et l'avancement du projet.</a:t>
            </a:r>
            <a:endParaRPr lang="fr-FR" sz="1200" dirty="0" smtClean="0"/>
          </a:p>
        </p:txBody>
      </p:sp>
      <p:sp>
        <p:nvSpPr>
          <p:cNvPr id="881" name="Google Shape;88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8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69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0" name="Google Shape;98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981" name="Google Shape;98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000000"/>
                </a:solidFill>
              </a:rPr>
              <a:t>9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265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3.xml"/><Relationship Id="rId7" Type="http://schemas.openxmlformats.org/officeDocument/2006/relationships/oleObject" Target="../embeddings/oleObject2.bin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396BF7A2-38C2-C44F-9BD7-9D59DCA2D4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59146"/>
            <a:ext cx="11477625" cy="516731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17D50CB9-D2A4-3540-8CFA-D6C30A0A60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50100" y="3076802"/>
            <a:ext cx="50419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80000" tIns="306000" rIns="720000" bIns="46800">
            <a:normAutofit/>
          </a:bodyPr>
          <a:lstStyle>
            <a:lvl1pPr marL="0" indent="0" algn="r">
              <a:buNone/>
              <a:defRPr sz="3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43C8E089-597C-5C4F-9047-BB7DF1CFD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50100" y="4408802"/>
            <a:ext cx="5041900" cy="942779"/>
          </a:xfrm>
          <a:prstGeom prst="rect">
            <a:avLst/>
          </a:prstGeom>
          <a:solidFill>
            <a:schemeClr val="accent1"/>
          </a:solidFill>
        </p:spPr>
        <p:txBody>
          <a:bodyPr lIns="180000" rIns="720000">
            <a:normAutofit/>
          </a:bodyPr>
          <a:lstStyle>
            <a:lvl1pPr marL="0" indent="0" algn="r">
              <a:buNone/>
              <a:defRPr sz="1500" b="1" kern="100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SOUS-TITRE COURT SUR UNE OU DEUX LIGNES MAXIMUM</a:t>
            </a:r>
          </a:p>
        </p:txBody>
      </p:sp>
    </p:spTree>
    <p:extLst>
      <p:ext uri="{BB962C8B-B14F-4D97-AF65-F5344CB8AC3E}">
        <p14:creationId xmlns:p14="http://schemas.microsoft.com/office/powerpoint/2010/main" val="371894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7" y="1592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" name="Diapositive think-cell" r:id="rId4" imgW="270" imgH="270" progId="TCLayout.ActiveDocument.1">
                  <p:embed/>
                </p:oleObj>
              </mc:Choice>
              <mc:Fallback>
                <p:oleObj name="Diapositive think-cell" r:id="rId4" imgW="270" imgH="270" progId="TCLayout.ActiveDocument.1">
                  <p:embed/>
                  <p:pic>
                    <p:nvPicPr>
                      <p:cNvPr id="4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" y="1592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477" y="200014"/>
            <a:ext cx="10933350" cy="332399"/>
          </a:xfrm>
        </p:spPr>
        <p:txBody>
          <a:bodyPr/>
          <a:lstStyle>
            <a:lvl1pPr>
              <a:defRPr sz="2400" b="1" i="0">
                <a:latin typeface="Segoe UI"/>
                <a:sym typeface="Segoe U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0477" y="825910"/>
            <a:ext cx="11033604" cy="5297690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"/>
                <a:sym typeface="Segoe UI"/>
              </a:defRPr>
            </a:lvl1pPr>
            <a:lvl2pPr>
              <a:defRPr sz="1400">
                <a:latin typeface="Segoe UI"/>
                <a:sym typeface="Segoe UI"/>
              </a:defRPr>
            </a:lvl2pPr>
            <a:lvl3pPr>
              <a:defRPr sz="1400">
                <a:latin typeface="Segoe UI"/>
                <a:sym typeface="Segoe UI"/>
              </a:defRPr>
            </a:lvl3pPr>
            <a:lvl4pPr>
              <a:defRPr>
                <a:latin typeface="Segoe UI"/>
                <a:sym typeface="Segoe UI"/>
              </a:defRPr>
            </a:lvl4pPr>
            <a:lvl5pPr>
              <a:defRPr>
                <a:latin typeface="Segoe UI"/>
                <a:sym typeface="Segoe U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Google Shape;836;p4"/>
          <p:cNvSpPr/>
          <p:nvPr userDrawn="1"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38;p41">
            <a:extLst>
              <a:ext uri="{FF2B5EF4-FFF2-40B4-BE49-F238E27FC236}">
                <a16:creationId xmlns:a16="http://schemas.microsoft.com/office/drawing/2014/main" id="{2C55691F-DAFA-4B32-A3B1-5017C7A3C33A}"/>
              </a:ext>
            </a:extLst>
          </p:cNvPr>
          <p:cNvSpPr txBox="1"/>
          <p:nvPr userDrawn="1"/>
        </p:nvSpPr>
        <p:spPr>
          <a:xfrm>
            <a:off x="0" y="6589472"/>
            <a:ext cx="201506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Projet de fin d’études</a:t>
            </a:r>
            <a:endParaRPr sz="1200" dirty="0"/>
          </a:p>
        </p:txBody>
      </p:sp>
      <p:sp>
        <p:nvSpPr>
          <p:cNvPr id="8" name="Google Shape;945;p6">
            <a:extLst>
              <a:ext uri="{FF2B5EF4-FFF2-40B4-BE49-F238E27FC236}">
                <a16:creationId xmlns:a16="http://schemas.microsoft.com/office/drawing/2014/main" id="{CEE4E350-6402-A84B-F5F0-EDF5B3FC9625}"/>
              </a:ext>
            </a:extLst>
          </p:cNvPr>
          <p:cNvSpPr txBox="1"/>
          <p:nvPr userDrawn="1"/>
        </p:nvSpPr>
        <p:spPr>
          <a:xfrm>
            <a:off x="10312563" y="6589472"/>
            <a:ext cx="19106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BI &amp; A | 2023 - 2024</a:t>
            </a:r>
            <a:endParaRPr sz="1200" dirty="0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>
          <a:xfrm>
            <a:off x="4723993" y="6574655"/>
            <a:ext cx="2743200" cy="30659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101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34D3-2F27-4B1E-AF8F-368DBE1C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7FA8B-4C5D-445A-ACAD-93F46EAED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BB1E3-465F-4A5B-8490-5D157B0F9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87F72-3854-4A7C-B794-7BA730D36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Google Shape;836;p4"/>
          <p:cNvSpPr/>
          <p:nvPr userDrawn="1"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38;p41">
            <a:extLst>
              <a:ext uri="{FF2B5EF4-FFF2-40B4-BE49-F238E27FC236}">
                <a16:creationId xmlns:a16="http://schemas.microsoft.com/office/drawing/2014/main" id="{2C55691F-DAFA-4B32-A3B1-5017C7A3C33A}"/>
              </a:ext>
            </a:extLst>
          </p:cNvPr>
          <p:cNvSpPr txBox="1"/>
          <p:nvPr userDrawn="1"/>
        </p:nvSpPr>
        <p:spPr>
          <a:xfrm>
            <a:off x="0" y="6589472"/>
            <a:ext cx="201506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Projet de fin d’études</a:t>
            </a:r>
            <a:endParaRPr sz="1200" dirty="0"/>
          </a:p>
        </p:txBody>
      </p:sp>
      <p:sp>
        <p:nvSpPr>
          <p:cNvPr id="9" name="Google Shape;945;p6">
            <a:extLst>
              <a:ext uri="{FF2B5EF4-FFF2-40B4-BE49-F238E27FC236}">
                <a16:creationId xmlns:a16="http://schemas.microsoft.com/office/drawing/2014/main" id="{CEE4E350-6402-A84B-F5F0-EDF5B3FC9625}"/>
              </a:ext>
            </a:extLst>
          </p:cNvPr>
          <p:cNvSpPr txBox="1"/>
          <p:nvPr userDrawn="1"/>
        </p:nvSpPr>
        <p:spPr>
          <a:xfrm>
            <a:off x="10312563" y="6589472"/>
            <a:ext cx="19106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BI &amp; A | 2023 - 2024</a:t>
            </a:r>
            <a:endParaRPr sz="1200" dirty="0"/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12"/>
          </p:nvPr>
        </p:nvSpPr>
        <p:spPr>
          <a:xfrm>
            <a:off x="4723993" y="6574655"/>
            <a:ext cx="2743200" cy="30659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104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9C8D2D45-93EC-634D-88E2-CEE58EA6ECDF}"/>
              </a:ext>
            </a:extLst>
          </p:cNvPr>
          <p:cNvSpPr txBox="1"/>
          <p:nvPr userDrawn="1"/>
        </p:nvSpPr>
        <p:spPr>
          <a:xfrm>
            <a:off x="0" y="3240000"/>
            <a:ext cx="12192000" cy="1292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0" normalizeH="0" baseline="0" noProof="0" dirty="0">
                <a:ln>
                  <a:noFill/>
                </a:ln>
                <a:solidFill>
                  <a:srgbClr val="491E0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Merci 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Google Shape;836;p4"/>
          <p:cNvSpPr/>
          <p:nvPr userDrawn="1"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38;p41">
            <a:extLst>
              <a:ext uri="{FF2B5EF4-FFF2-40B4-BE49-F238E27FC236}">
                <a16:creationId xmlns:a16="http://schemas.microsoft.com/office/drawing/2014/main" id="{2C55691F-DAFA-4B32-A3B1-5017C7A3C33A}"/>
              </a:ext>
            </a:extLst>
          </p:cNvPr>
          <p:cNvSpPr txBox="1"/>
          <p:nvPr userDrawn="1"/>
        </p:nvSpPr>
        <p:spPr>
          <a:xfrm>
            <a:off x="0" y="6589472"/>
            <a:ext cx="201506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Projet de fin d’études</a:t>
            </a:r>
            <a:endParaRPr sz="1200" dirty="0"/>
          </a:p>
        </p:txBody>
      </p:sp>
      <p:sp>
        <p:nvSpPr>
          <p:cNvPr id="11" name="Google Shape;945;p6">
            <a:extLst>
              <a:ext uri="{FF2B5EF4-FFF2-40B4-BE49-F238E27FC236}">
                <a16:creationId xmlns:a16="http://schemas.microsoft.com/office/drawing/2014/main" id="{CEE4E350-6402-A84B-F5F0-EDF5B3FC9625}"/>
              </a:ext>
            </a:extLst>
          </p:cNvPr>
          <p:cNvSpPr txBox="1"/>
          <p:nvPr userDrawn="1"/>
        </p:nvSpPr>
        <p:spPr>
          <a:xfrm>
            <a:off x="10312563" y="6589472"/>
            <a:ext cx="19106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BI &amp; A | 2023 - 2024</a:t>
            </a:r>
            <a:endParaRPr sz="1200" dirty="0"/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2"/>
          </p:nvPr>
        </p:nvSpPr>
        <p:spPr>
          <a:xfrm>
            <a:off x="4723993" y="6574655"/>
            <a:ext cx="2743200" cy="30659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, sous-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Object 4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0"/>
          <a:ext cx="195384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" name="Diapositive think-cell" r:id="rId7" imgW="360" imgH="360" progId="TCLayout.ActiveDocument.1">
                  <p:embed/>
                </p:oleObj>
              </mc:Choice>
              <mc:Fallback>
                <p:oleObj name="Diapositive think-cell" r:id="rId7" imgW="360" imgH="360" progId="TCLayout.ActiveDocument.1">
                  <p:embed/>
                  <p:pic>
                    <p:nvPicPr>
                      <p:cNvPr id="47" name="Object 4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95384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A028F76-F046-4AE6-B4B7-C3053DCDA61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15" b="1" i="0" u="none" strike="noStrike" kern="1200" cap="none" spc="0" normalizeH="0" baseline="0" noProof="0" dirty="0" err="1">
              <a:ln>
                <a:noFill/>
              </a:ln>
              <a:solidFill>
                <a:srgbClr val="2A1914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1347" y="607554"/>
            <a:ext cx="11057947" cy="347787"/>
          </a:xfrm>
        </p:spPr>
        <p:txBody>
          <a:bodyPr anchor="b"/>
          <a:lstStyle>
            <a:lvl1pPr>
              <a:defRPr kumimoji="0" lang="fr-FR" sz="2215" b="1" i="0" u="none" strike="noStrike" kern="1200" cap="none" spc="0" normalizeH="0" baseline="0" noProof="0" dirty="0">
                <a:ln>
                  <a:noFill/>
                </a:ln>
                <a:solidFill>
                  <a:srgbClr val="7E818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8439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571347" y="1449808"/>
            <a:ext cx="11057947" cy="4525963"/>
          </a:xfrm>
          <a:prstGeom prst="rect">
            <a:avLst/>
          </a:prstGeom>
        </p:spPr>
        <p:txBody>
          <a:bodyPr/>
          <a:lstStyle>
            <a:lvl1pPr marL="0" indent="0"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1246889" indent="-210990">
              <a:defRPr>
                <a:solidFill>
                  <a:schemeClr val="tx1"/>
                </a:solidFill>
              </a:defRPr>
            </a:lvl4pPr>
            <a:lvl5pPr marL="1572165" indent="-21099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76386" y="977562"/>
            <a:ext cx="11039232" cy="382196"/>
          </a:xfrm>
          <a:prstGeom prst="rect">
            <a:avLst/>
          </a:prstGeom>
        </p:spPr>
        <p:txBody>
          <a:bodyPr anchor="ctr"/>
          <a:lstStyle>
            <a:lvl1pPr>
              <a:defRPr sz="1846" b="0">
                <a:solidFill>
                  <a:schemeClr val="accent5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 sz="1476">
                <a:latin typeface="Century Gothic" pitchFamily="34" charset="0"/>
              </a:defRPr>
            </a:lvl2pPr>
            <a:lvl3pPr>
              <a:defRPr sz="1476">
                <a:latin typeface="Century Gothic" pitchFamily="34" charset="0"/>
              </a:defRPr>
            </a:lvl3pPr>
            <a:lvl5pPr marL="912823" indent="-259342">
              <a:buClr>
                <a:srgbClr val="FF960C"/>
              </a:buClr>
              <a:buSzPct val="80000"/>
              <a:buFont typeface="Wingdings" pitchFamily="2" charset="2"/>
              <a:buChar char="n"/>
              <a:defRPr sz="1476">
                <a:latin typeface="Century Gothic" pitchFamily="34" charset="0"/>
              </a:defRPr>
            </a:lvl5pPr>
            <a:lvl6pPr marL="1246889" indent="-257876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1476">
                <a:latin typeface="Century Gothic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Google Shape;836;p4"/>
          <p:cNvSpPr/>
          <p:nvPr userDrawn="1"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38;p41">
            <a:extLst>
              <a:ext uri="{FF2B5EF4-FFF2-40B4-BE49-F238E27FC236}">
                <a16:creationId xmlns:a16="http://schemas.microsoft.com/office/drawing/2014/main" id="{2C55691F-DAFA-4B32-A3B1-5017C7A3C33A}"/>
              </a:ext>
            </a:extLst>
          </p:cNvPr>
          <p:cNvSpPr txBox="1"/>
          <p:nvPr userDrawn="1"/>
        </p:nvSpPr>
        <p:spPr>
          <a:xfrm>
            <a:off x="0" y="6589472"/>
            <a:ext cx="201506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Projet de fin d’études</a:t>
            </a:r>
            <a:endParaRPr sz="1200" dirty="0"/>
          </a:p>
        </p:txBody>
      </p:sp>
      <p:sp>
        <p:nvSpPr>
          <p:cNvPr id="9" name="Google Shape;945;p6">
            <a:extLst>
              <a:ext uri="{FF2B5EF4-FFF2-40B4-BE49-F238E27FC236}">
                <a16:creationId xmlns:a16="http://schemas.microsoft.com/office/drawing/2014/main" id="{CEE4E350-6402-A84B-F5F0-EDF5B3FC9625}"/>
              </a:ext>
            </a:extLst>
          </p:cNvPr>
          <p:cNvSpPr txBox="1"/>
          <p:nvPr userDrawn="1"/>
        </p:nvSpPr>
        <p:spPr>
          <a:xfrm>
            <a:off x="10312563" y="6589472"/>
            <a:ext cx="19106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BI &amp; A | 2023 - 2024</a:t>
            </a:r>
            <a:endParaRPr sz="1200" dirty="0"/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12"/>
          </p:nvPr>
        </p:nvSpPr>
        <p:spPr>
          <a:xfrm>
            <a:off x="4723993" y="6574655"/>
            <a:ext cx="2743200" cy="30659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78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7640-4BDE-4946-A104-7385779F6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20F2C-9044-4F7F-B15D-FE4A67716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8" name="Google Shape;836;p4"/>
          <p:cNvSpPr/>
          <p:nvPr userDrawn="1"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38;p41">
            <a:extLst>
              <a:ext uri="{FF2B5EF4-FFF2-40B4-BE49-F238E27FC236}">
                <a16:creationId xmlns:a16="http://schemas.microsoft.com/office/drawing/2014/main" id="{2C55691F-DAFA-4B32-A3B1-5017C7A3C33A}"/>
              </a:ext>
            </a:extLst>
          </p:cNvPr>
          <p:cNvSpPr txBox="1"/>
          <p:nvPr userDrawn="1"/>
        </p:nvSpPr>
        <p:spPr>
          <a:xfrm>
            <a:off x="0" y="6589472"/>
            <a:ext cx="201506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Projet de fin d’études</a:t>
            </a:r>
            <a:endParaRPr sz="1200" dirty="0"/>
          </a:p>
        </p:txBody>
      </p:sp>
      <p:sp>
        <p:nvSpPr>
          <p:cNvPr id="10" name="Google Shape;945;p6">
            <a:extLst>
              <a:ext uri="{FF2B5EF4-FFF2-40B4-BE49-F238E27FC236}">
                <a16:creationId xmlns:a16="http://schemas.microsoft.com/office/drawing/2014/main" id="{CEE4E350-6402-A84B-F5F0-EDF5B3FC9625}"/>
              </a:ext>
            </a:extLst>
          </p:cNvPr>
          <p:cNvSpPr txBox="1"/>
          <p:nvPr userDrawn="1"/>
        </p:nvSpPr>
        <p:spPr>
          <a:xfrm>
            <a:off x="10312563" y="6589472"/>
            <a:ext cx="19106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BI &amp; A | 2023 - 2024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03846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Google Shape;836;p4"/>
          <p:cNvSpPr/>
          <p:nvPr userDrawn="1"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38;p41">
            <a:extLst>
              <a:ext uri="{FF2B5EF4-FFF2-40B4-BE49-F238E27FC236}">
                <a16:creationId xmlns:a16="http://schemas.microsoft.com/office/drawing/2014/main" id="{2C55691F-DAFA-4B32-A3B1-5017C7A3C33A}"/>
              </a:ext>
            </a:extLst>
          </p:cNvPr>
          <p:cNvSpPr txBox="1"/>
          <p:nvPr userDrawn="1"/>
        </p:nvSpPr>
        <p:spPr>
          <a:xfrm>
            <a:off x="0" y="6589472"/>
            <a:ext cx="201506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Projet de fin d’études</a:t>
            </a:r>
            <a:endParaRPr sz="1200" dirty="0"/>
          </a:p>
        </p:txBody>
      </p:sp>
      <p:sp>
        <p:nvSpPr>
          <p:cNvPr id="11" name="Google Shape;945;p6">
            <a:extLst>
              <a:ext uri="{FF2B5EF4-FFF2-40B4-BE49-F238E27FC236}">
                <a16:creationId xmlns:a16="http://schemas.microsoft.com/office/drawing/2014/main" id="{CEE4E350-6402-A84B-F5F0-EDF5B3FC9625}"/>
              </a:ext>
            </a:extLst>
          </p:cNvPr>
          <p:cNvSpPr txBox="1"/>
          <p:nvPr userDrawn="1"/>
        </p:nvSpPr>
        <p:spPr>
          <a:xfrm>
            <a:off x="10312563" y="6589472"/>
            <a:ext cx="19106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BI &amp; A | 2023 - 2024</a:t>
            </a:r>
            <a:endParaRPr sz="1200" dirty="0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>
          <a:xfrm>
            <a:off x="4723993" y="6574655"/>
            <a:ext cx="2743200" cy="30659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0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57229" y="1953220"/>
            <a:ext cx="1223963" cy="1223963"/>
          </a:xfrm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132997" y="1953220"/>
            <a:ext cx="1223963" cy="1223963"/>
          </a:xfrm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591944" y="1953220"/>
            <a:ext cx="1223963" cy="1223963"/>
          </a:xfrm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067711" y="1953220"/>
            <a:ext cx="1223963" cy="1223963"/>
          </a:xfrm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543479" y="1953220"/>
            <a:ext cx="1223963" cy="1223963"/>
          </a:xfrm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657229" y="3429000"/>
            <a:ext cx="1223963" cy="1223963"/>
          </a:xfrm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132997" y="3429000"/>
            <a:ext cx="1223963" cy="1223963"/>
          </a:xfrm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591944" y="3429000"/>
            <a:ext cx="1223963" cy="1223963"/>
          </a:xfrm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067711" y="3429000"/>
            <a:ext cx="1223963" cy="1223963"/>
          </a:xfrm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543479" y="3429000"/>
            <a:ext cx="1223963" cy="1223963"/>
          </a:xfrm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9" name="Google Shape;836;p4"/>
          <p:cNvSpPr/>
          <p:nvPr userDrawn="1"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138;p41">
            <a:extLst>
              <a:ext uri="{FF2B5EF4-FFF2-40B4-BE49-F238E27FC236}">
                <a16:creationId xmlns:a16="http://schemas.microsoft.com/office/drawing/2014/main" id="{2C55691F-DAFA-4B32-A3B1-5017C7A3C33A}"/>
              </a:ext>
            </a:extLst>
          </p:cNvPr>
          <p:cNvSpPr txBox="1"/>
          <p:nvPr userDrawn="1"/>
        </p:nvSpPr>
        <p:spPr>
          <a:xfrm>
            <a:off x="0" y="6589472"/>
            <a:ext cx="201506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Projet de fin d’études</a:t>
            </a:r>
            <a:endParaRPr sz="1200" dirty="0"/>
          </a:p>
        </p:txBody>
      </p:sp>
      <p:sp>
        <p:nvSpPr>
          <p:cNvPr id="21" name="Google Shape;945;p6">
            <a:extLst>
              <a:ext uri="{FF2B5EF4-FFF2-40B4-BE49-F238E27FC236}">
                <a16:creationId xmlns:a16="http://schemas.microsoft.com/office/drawing/2014/main" id="{CEE4E350-6402-A84B-F5F0-EDF5B3FC9625}"/>
              </a:ext>
            </a:extLst>
          </p:cNvPr>
          <p:cNvSpPr txBox="1"/>
          <p:nvPr userDrawn="1"/>
        </p:nvSpPr>
        <p:spPr>
          <a:xfrm>
            <a:off x="10312563" y="6589472"/>
            <a:ext cx="19106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BI &amp; A | 2023 - 2024</a:t>
            </a:r>
            <a:endParaRPr sz="1200" dirty="0"/>
          </a:p>
        </p:txBody>
      </p:sp>
      <p:sp>
        <p:nvSpPr>
          <p:cNvPr id="22" name="Slide Number"/>
          <p:cNvSpPr>
            <a:spLocks noGrp="1"/>
          </p:cNvSpPr>
          <p:nvPr>
            <p:ph type="sldNum" sz="quarter" idx="21"/>
          </p:nvPr>
        </p:nvSpPr>
        <p:spPr>
          <a:xfrm>
            <a:off x="4723993" y="6574655"/>
            <a:ext cx="2743200" cy="30659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73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6;p4"/>
          <p:cNvSpPr/>
          <p:nvPr userDrawn="1"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138;p41">
            <a:extLst>
              <a:ext uri="{FF2B5EF4-FFF2-40B4-BE49-F238E27FC236}">
                <a16:creationId xmlns:a16="http://schemas.microsoft.com/office/drawing/2014/main" id="{2C55691F-DAFA-4B32-A3B1-5017C7A3C33A}"/>
              </a:ext>
            </a:extLst>
          </p:cNvPr>
          <p:cNvSpPr txBox="1"/>
          <p:nvPr userDrawn="1"/>
        </p:nvSpPr>
        <p:spPr>
          <a:xfrm>
            <a:off x="0" y="6589472"/>
            <a:ext cx="201506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Projet de fin d’études</a:t>
            </a:r>
            <a:endParaRPr sz="1200" dirty="0"/>
          </a:p>
        </p:txBody>
      </p:sp>
      <p:sp>
        <p:nvSpPr>
          <p:cNvPr id="4" name="Google Shape;945;p6">
            <a:extLst>
              <a:ext uri="{FF2B5EF4-FFF2-40B4-BE49-F238E27FC236}">
                <a16:creationId xmlns:a16="http://schemas.microsoft.com/office/drawing/2014/main" id="{CEE4E350-6402-A84B-F5F0-EDF5B3FC9625}"/>
              </a:ext>
            </a:extLst>
          </p:cNvPr>
          <p:cNvSpPr txBox="1"/>
          <p:nvPr userDrawn="1"/>
        </p:nvSpPr>
        <p:spPr>
          <a:xfrm>
            <a:off x="10312563" y="6589472"/>
            <a:ext cx="19106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BI &amp; A | 2023 - 2024</a:t>
            </a:r>
            <a:endParaRPr sz="1200" dirty="0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>
          <a:xfrm>
            <a:off x="4723993" y="6574655"/>
            <a:ext cx="2743200" cy="30659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7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6;p4"/>
          <p:cNvSpPr/>
          <p:nvPr userDrawn="1"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138;p41">
            <a:extLst>
              <a:ext uri="{FF2B5EF4-FFF2-40B4-BE49-F238E27FC236}">
                <a16:creationId xmlns:a16="http://schemas.microsoft.com/office/drawing/2014/main" id="{2C55691F-DAFA-4B32-A3B1-5017C7A3C33A}"/>
              </a:ext>
            </a:extLst>
          </p:cNvPr>
          <p:cNvSpPr txBox="1"/>
          <p:nvPr userDrawn="1"/>
        </p:nvSpPr>
        <p:spPr>
          <a:xfrm>
            <a:off x="0" y="6589472"/>
            <a:ext cx="201506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Projet de fin d’études</a:t>
            </a:r>
            <a:endParaRPr sz="1200" dirty="0"/>
          </a:p>
        </p:txBody>
      </p:sp>
      <p:sp>
        <p:nvSpPr>
          <p:cNvPr id="4" name="Google Shape;945;p6">
            <a:extLst>
              <a:ext uri="{FF2B5EF4-FFF2-40B4-BE49-F238E27FC236}">
                <a16:creationId xmlns:a16="http://schemas.microsoft.com/office/drawing/2014/main" id="{CEE4E350-6402-A84B-F5F0-EDF5B3FC9625}"/>
              </a:ext>
            </a:extLst>
          </p:cNvPr>
          <p:cNvSpPr txBox="1"/>
          <p:nvPr userDrawn="1"/>
        </p:nvSpPr>
        <p:spPr>
          <a:xfrm>
            <a:off x="10312563" y="6589472"/>
            <a:ext cx="19106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BI &amp; A | 2023 - 2024</a:t>
            </a:r>
            <a:endParaRPr sz="1200" dirty="0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>
          <a:xfrm>
            <a:off x="4723993" y="6574655"/>
            <a:ext cx="2743200" cy="30659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70" y="432000"/>
            <a:ext cx="11111046" cy="108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Google Shape;836;p4"/>
          <p:cNvSpPr/>
          <p:nvPr userDrawn="1"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38;p41">
            <a:extLst>
              <a:ext uri="{FF2B5EF4-FFF2-40B4-BE49-F238E27FC236}">
                <a16:creationId xmlns:a16="http://schemas.microsoft.com/office/drawing/2014/main" id="{2C55691F-DAFA-4B32-A3B1-5017C7A3C33A}"/>
              </a:ext>
            </a:extLst>
          </p:cNvPr>
          <p:cNvSpPr txBox="1"/>
          <p:nvPr userDrawn="1"/>
        </p:nvSpPr>
        <p:spPr>
          <a:xfrm>
            <a:off x="0" y="6589472"/>
            <a:ext cx="201506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Projet de fin d’études</a:t>
            </a:r>
            <a:endParaRPr sz="1200" dirty="0"/>
          </a:p>
        </p:txBody>
      </p:sp>
      <p:sp>
        <p:nvSpPr>
          <p:cNvPr id="9" name="Google Shape;945;p6">
            <a:extLst>
              <a:ext uri="{FF2B5EF4-FFF2-40B4-BE49-F238E27FC236}">
                <a16:creationId xmlns:a16="http://schemas.microsoft.com/office/drawing/2014/main" id="{CEE4E350-6402-A84B-F5F0-EDF5B3FC9625}"/>
              </a:ext>
            </a:extLst>
          </p:cNvPr>
          <p:cNvSpPr txBox="1"/>
          <p:nvPr userDrawn="1"/>
        </p:nvSpPr>
        <p:spPr>
          <a:xfrm>
            <a:off x="10312563" y="6589472"/>
            <a:ext cx="19106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BI &amp; A | 2023 - 2024</a:t>
            </a:r>
            <a:endParaRPr sz="1200" dirty="0"/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12"/>
          </p:nvPr>
        </p:nvSpPr>
        <p:spPr>
          <a:xfrm>
            <a:off x="4723993" y="6574655"/>
            <a:ext cx="2743200" cy="30659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3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>
            <a:extLst>
              <a:ext uri="{FF2B5EF4-FFF2-40B4-BE49-F238E27FC236}">
                <a16:creationId xmlns:a16="http://schemas.microsoft.com/office/drawing/2014/main" id="{7A917D37-FF86-4874-AF42-BDC83B95F9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" name="Diapositive think-cell" r:id="rId15" imgW="395" imgH="394" progId="TCLayout.ActiveDocument.1">
                  <p:embed/>
                </p:oleObj>
              </mc:Choice>
              <mc:Fallback>
                <p:oleObj name="Diapositive think-cell" r:id="rId15" imgW="395" imgH="394" progId="TCLayout.ActiveDocument.1">
                  <p:embed/>
                  <p:pic>
                    <p:nvPicPr>
                      <p:cNvPr id="2" name="Objet 1" hidden="1">
                        <a:extLst>
                          <a:ext uri="{FF2B5EF4-FFF2-40B4-BE49-F238E27FC236}">
                            <a16:creationId xmlns:a16="http://schemas.microsoft.com/office/drawing/2014/main" id="{7A917D37-FF86-4874-AF42-BDC83B95F9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Google Shape;836;p4"/>
          <p:cNvSpPr/>
          <p:nvPr userDrawn="1"/>
        </p:nvSpPr>
        <p:spPr>
          <a:xfrm rot="10800000" flipH="1">
            <a:off x="0" y="6596385"/>
            <a:ext cx="12192000" cy="261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138;p41">
            <a:extLst>
              <a:ext uri="{FF2B5EF4-FFF2-40B4-BE49-F238E27FC236}">
                <a16:creationId xmlns:a16="http://schemas.microsoft.com/office/drawing/2014/main" id="{2C55691F-DAFA-4B32-A3B1-5017C7A3C33A}"/>
              </a:ext>
            </a:extLst>
          </p:cNvPr>
          <p:cNvSpPr txBox="1"/>
          <p:nvPr userDrawn="1"/>
        </p:nvSpPr>
        <p:spPr>
          <a:xfrm>
            <a:off x="0" y="6589472"/>
            <a:ext cx="201506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Projet de fin d’études</a:t>
            </a:r>
            <a:endParaRPr sz="1200" dirty="0"/>
          </a:p>
        </p:txBody>
      </p:sp>
      <p:sp>
        <p:nvSpPr>
          <p:cNvPr id="6" name="Google Shape;945;p6">
            <a:extLst>
              <a:ext uri="{FF2B5EF4-FFF2-40B4-BE49-F238E27FC236}">
                <a16:creationId xmlns:a16="http://schemas.microsoft.com/office/drawing/2014/main" id="{CEE4E350-6402-A84B-F5F0-EDF5B3FC9625}"/>
              </a:ext>
            </a:extLst>
          </p:cNvPr>
          <p:cNvSpPr txBox="1"/>
          <p:nvPr userDrawn="1"/>
        </p:nvSpPr>
        <p:spPr>
          <a:xfrm>
            <a:off x="10312563" y="6589472"/>
            <a:ext cx="19106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BI &amp; A | 2023 - 2024</a:t>
            </a:r>
            <a:endParaRPr sz="1200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4"/>
          </p:nvPr>
        </p:nvSpPr>
        <p:spPr>
          <a:xfrm>
            <a:off x="4723993" y="6574655"/>
            <a:ext cx="2743200" cy="30659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7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fif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g"/><Relationship Id="rId4" Type="http://schemas.openxmlformats.org/officeDocument/2006/relationships/image" Target="../media/image5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9.xml"/><Relationship Id="rId7" Type="http://schemas.openxmlformats.org/officeDocument/2006/relationships/image" Target="../media/image1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0.xml"/><Relationship Id="rId9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262964"/>
            <a:ext cx="12192000" cy="12320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noFill/>
          <a:ln w="1460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450" y="424521"/>
            <a:ext cx="2087018" cy="575041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3100255" y="3864186"/>
            <a:ext cx="6114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Automatisation du pipeline de </a:t>
            </a:r>
            <a:r>
              <a:rPr lang="fr-FR" sz="20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mé</a:t>
            </a:r>
            <a:r>
              <a:rPr lang="en-US" sz="20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tadonn</a:t>
            </a:r>
            <a:r>
              <a:rPr lang="fr-FR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é</a:t>
            </a:r>
            <a:r>
              <a:rPr lang="en-US" sz="20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es</a:t>
            </a:r>
            <a:endParaRPr lang="fr-FR" sz="2000" cap="all" dirty="0">
              <a:solidFill>
                <a:schemeClr val="bg1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711804" y="2665021"/>
            <a:ext cx="88913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Réalisé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par: </a:t>
            </a: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EL MAADOUDI </a:t>
            </a:r>
            <a:r>
              <a:rPr lang="en-US" sz="16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Mohamed</a:t>
            </a:r>
            <a:endParaRPr lang="en-US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1875623" y="1482806"/>
            <a:ext cx="85637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Projet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 de fin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d'étude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 pour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l'obtention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 du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diplôme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d'ingénieur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d'État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informatique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526941" y="5730811"/>
            <a:ext cx="45615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Mme. MEJBAR Samira </a:t>
            </a:r>
            <a:r>
              <a:rPr lang="fr-FR" sz="14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    </a:t>
            </a:r>
            <a:r>
              <a:rPr lang="fr-FR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( BCP ) |  Encadrante externe</a:t>
            </a:r>
            <a:endParaRPr lang="fr-FR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2891807" y="2517941"/>
            <a:ext cx="653136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1777419" y="5548415"/>
            <a:ext cx="2131655" cy="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720126" y="5179399"/>
            <a:ext cx="2060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Les </a:t>
            </a:r>
            <a:r>
              <a:rPr lang="en-US" sz="1600" i="1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membres</a:t>
            </a:r>
            <a:r>
              <a:rPr lang="en-US" sz="1600" i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de jury :</a:t>
            </a:r>
            <a:endParaRPr lang="en-US" sz="1600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9" y="191863"/>
            <a:ext cx="1040357" cy="104035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536566" y="6084287"/>
            <a:ext cx="4413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Pr. KERZAZI Noureddine </a:t>
            </a:r>
            <a:r>
              <a:rPr lang="fr-FR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( ENSIAS ) | Encadrant interne</a:t>
            </a:r>
            <a:endParaRPr lang="fr-FR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20126" y="5728629"/>
            <a:ext cx="3777117" cy="312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Pr. DAADAOUI Latifa </a:t>
            </a:r>
            <a:r>
              <a:rPr lang="fr-FR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( ENSIAS ) | Examinatrice</a:t>
            </a:r>
            <a:endParaRPr lang="fr-FR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408788" y="450431"/>
            <a:ext cx="73744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cap="all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Université Mohammed V - RABAT</a:t>
            </a:r>
          </a:p>
          <a:p>
            <a:pPr algn="ctr"/>
            <a:r>
              <a:rPr lang="fr-FR" sz="1200" cap="all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École Nationale Supérieure d'Informatique et d'Analyse des </a:t>
            </a:r>
            <a:r>
              <a:rPr lang="fr-FR" sz="1200" cap="all" dirty="0" smtClean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Systèmes</a:t>
            </a:r>
            <a:endParaRPr lang="fr-FR" sz="1200" cap="all" dirty="0">
              <a:solidFill>
                <a:srgbClr val="000000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151859" y="1953795"/>
            <a:ext cx="4011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0" dirty="0" smtClean="0">
                <a:solidFill>
                  <a:srgbClr val="040506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Option </a:t>
            </a:r>
            <a:r>
              <a:rPr lang="fr-FR" sz="1600" b="1" i="0" dirty="0" smtClean="0">
                <a:solidFill>
                  <a:srgbClr val="040506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fr-FR" sz="1600" i="0" dirty="0" smtClean="0">
                <a:solidFill>
                  <a:srgbClr val="040506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Business Intelligence &amp; </a:t>
            </a:r>
            <a:r>
              <a:rPr lang="fr-FR" sz="1600" i="0" dirty="0" err="1" smtClean="0">
                <a:solidFill>
                  <a:srgbClr val="040506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Analytics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79735" y="5170851"/>
            <a:ext cx="1448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Supervis</a:t>
            </a:r>
            <a:r>
              <a:rPr lang="fr-FR" sz="1600" i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é</a:t>
            </a:r>
            <a:r>
              <a:rPr lang="en-US" sz="1600" i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par :</a:t>
            </a:r>
            <a:endParaRPr lang="en-US" sz="1600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6575562" y="5548416"/>
            <a:ext cx="1459727" cy="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720126" y="6046285"/>
            <a:ext cx="3777117" cy="312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Pr. </a:t>
            </a:r>
            <a:r>
              <a:rPr lang="fr-FR" sz="1400" b="1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Ouhejjou</a:t>
            </a:r>
            <a:r>
              <a:rPr lang="fr-FR" sz="14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Omar    </a:t>
            </a:r>
            <a:r>
              <a:rPr lang="fr-FR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( ENSIAS ) | Président</a:t>
            </a:r>
            <a:endParaRPr lang="fr-FR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1808" y="3262965"/>
            <a:ext cx="6531368" cy="123203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66263" y="3454536"/>
            <a:ext cx="358245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Gouvernance</a:t>
            </a:r>
            <a:r>
              <a:rPr lang="en-US" sz="22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 </a:t>
            </a:r>
            <a:r>
              <a:rPr lang="en-US" sz="220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données</a:t>
            </a:r>
            <a:r>
              <a:rPr lang="en-US" sz="22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:</a:t>
            </a:r>
            <a:endParaRPr lang="en-US" sz="2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9" name="Connecteur droit 29">
            <a:extLst>
              <a:ext uri="{FF2B5EF4-FFF2-40B4-BE49-F238E27FC236}">
                <a16:creationId xmlns:a16="http://schemas.microsoft.com/office/drawing/2014/main" id="{63706086-F9C8-DD35-C990-5EBF8A823E96}"/>
              </a:ext>
            </a:extLst>
          </p:cNvPr>
          <p:cNvCxnSpPr/>
          <p:nvPr/>
        </p:nvCxnSpPr>
        <p:spPr>
          <a:xfrm>
            <a:off x="1777419" y="4815315"/>
            <a:ext cx="2958322" cy="0"/>
          </a:xfrm>
          <a:prstGeom prst="straightConnector1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30">
            <a:extLst>
              <a:ext uri="{FF2B5EF4-FFF2-40B4-BE49-F238E27FC236}">
                <a16:creationId xmlns:a16="http://schemas.microsoft.com/office/drawing/2014/main" id="{C492770A-2C76-C259-CA7C-FDBC7AEF1692}"/>
              </a:ext>
            </a:extLst>
          </p:cNvPr>
          <p:cNvCxnSpPr/>
          <p:nvPr/>
        </p:nvCxnSpPr>
        <p:spPr>
          <a:xfrm>
            <a:off x="7498080" y="4815315"/>
            <a:ext cx="3152615" cy="0"/>
          </a:xfrm>
          <a:prstGeom prst="straightConnector1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1">
            <a:extLst>
              <a:ext uri="{FF2B5EF4-FFF2-40B4-BE49-F238E27FC236}">
                <a16:creationId xmlns:a16="http://schemas.microsoft.com/office/drawing/2014/main" id="{01B8B2CC-F2C6-C4FF-C6AC-24AB49F70D4B}"/>
              </a:ext>
            </a:extLst>
          </p:cNvPr>
          <p:cNvSpPr txBox="1"/>
          <p:nvPr/>
        </p:nvSpPr>
        <p:spPr>
          <a:xfrm>
            <a:off x="4436230" y="4636721"/>
            <a:ext cx="3323834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Soutenu le </a:t>
            </a:r>
            <a:r>
              <a:rPr lang="fr-FR" sz="1600" dirty="0" smtClean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10</a:t>
            </a:r>
            <a:r>
              <a:rPr lang="fr-FR" sz="1600" dirty="0" smtClean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juillet </a:t>
            </a:r>
            <a:r>
              <a:rPr lang="fr-FR" sz="1600" dirty="0" smtClean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2024</a:t>
            </a:r>
            <a:endParaRPr lang="fr-FR" sz="1600" dirty="0">
              <a:solidFill>
                <a:srgbClr val="0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2" name="Organigramme : Terminateur 17">
            <a:extLst>
              <a:ext uri="{FF2B5EF4-FFF2-40B4-BE49-F238E27FC236}">
                <a16:creationId xmlns:a16="http://schemas.microsoft.com/office/drawing/2014/main" id="{6A4B6DF4-88B7-CA08-A920-C0F82568AE70}"/>
              </a:ext>
            </a:extLst>
          </p:cNvPr>
          <p:cNvSpPr/>
          <p:nvPr/>
        </p:nvSpPr>
        <p:spPr>
          <a:xfrm>
            <a:off x="545686" y="4344706"/>
            <a:ext cx="11183788" cy="457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0"/>
              <a:gd name="f6" fmla="val 21600"/>
              <a:gd name="f7" fmla="val 3475"/>
              <a:gd name="f8" fmla="val 18125"/>
              <a:gd name="f9" fmla="val 10800"/>
              <a:gd name="f10" fmla="*/ f3 1 21600"/>
              <a:gd name="f11" fmla="*/ f4 1 21600"/>
              <a:gd name="f12" fmla="+- f6 0 f5"/>
              <a:gd name="f13" fmla="*/ f12 1 21600"/>
              <a:gd name="f14" fmla="*/ f12 1018 1"/>
              <a:gd name="f15" fmla="*/ f12 20582 1"/>
              <a:gd name="f16" fmla="*/ f12 3163 1"/>
              <a:gd name="f17" fmla="*/ f12 18437 1"/>
              <a:gd name="f18" fmla="*/ f14 1 21600"/>
              <a:gd name="f19" fmla="*/ f15 1 21600"/>
              <a:gd name="f20" fmla="*/ f16 1 21600"/>
              <a:gd name="f21" fmla="*/ f17 1 21600"/>
              <a:gd name="f22" fmla="*/ f18 1 f13"/>
              <a:gd name="f23" fmla="*/ f19 1 f13"/>
              <a:gd name="f24" fmla="*/ f20 1 f13"/>
              <a:gd name="f25" fmla="*/ f21 1 f13"/>
              <a:gd name="f26" fmla="*/ f22 f10 1"/>
              <a:gd name="f27" fmla="*/ f23 f10 1"/>
              <a:gd name="f28" fmla="*/ f25 f11 1"/>
              <a:gd name="f29" fmla="*/ f24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6" t="f29" r="f27" b="f28"/>
            <a:pathLst>
              <a:path w="21600" h="21600">
                <a:moveTo>
                  <a:pt x="f7" y="f5"/>
                </a:moveTo>
                <a:lnTo>
                  <a:pt x="f8" y="f5"/>
                </a:lnTo>
                <a:arcTo wR="f7" hR="f9" stAng="f2" swAng="f0"/>
                <a:lnTo>
                  <a:pt x="f7" y="f6"/>
                </a:lnTo>
                <a:arcTo wR="f7" hR="f9" stAng="f1" swAng="f0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3" name="Organigramme : Terminateur 17">
            <a:extLst>
              <a:ext uri="{FF2B5EF4-FFF2-40B4-BE49-F238E27FC236}">
                <a16:creationId xmlns:a16="http://schemas.microsoft.com/office/drawing/2014/main" id="{85369476-32B6-54A4-7FA9-2F408B4C579B}"/>
              </a:ext>
            </a:extLst>
          </p:cNvPr>
          <p:cNvSpPr/>
          <p:nvPr/>
        </p:nvSpPr>
        <p:spPr>
          <a:xfrm>
            <a:off x="2406371" y="3365951"/>
            <a:ext cx="7295668" cy="457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0"/>
              <a:gd name="f6" fmla="val 21600"/>
              <a:gd name="f7" fmla="val 3475"/>
              <a:gd name="f8" fmla="val 18125"/>
              <a:gd name="f9" fmla="val 10800"/>
              <a:gd name="f10" fmla="*/ f3 1 21600"/>
              <a:gd name="f11" fmla="*/ f4 1 21600"/>
              <a:gd name="f12" fmla="+- f6 0 f5"/>
              <a:gd name="f13" fmla="*/ f12 1 21600"/>
              <a:gd name="f14" fmla="*/ f12 1018 1"/>
              <a:gd name="f15" fmla="*/ f12 20582 1"/>
              <a:gd name="f16" fmla="*/ f12 3163 1"/>
              <a:gd name="f17" fmla="*/ f12 18437 1"/>
              <a:gd name="f18" fmla="*/ f14 1 21600"/>
              <a:gd name="f19" fmla="*/ f15 1 21600"/>
              <a:gd name="f20" fmla="*/ f16 1 21600"/>
              <a:gd name="f21" fmla="*/ f17 1 21600"/>
              <a:gd name="f22" fmla="*/ f18 1 f13"/>
              <a:gd name="f23" fmla="*/ f19 1 f13"/>
              <a:gd name="f24" fmla="*/ f20 1 f13"/>
              <a:gd name="f25" fmla="*/ f21 1 f13"/>
              <a:gd name="f26" fmla="*/ f22 f10 1"/>
              <a:gd name="f27" fmla="*/ f23 f10 1"/>
              <a:gd name="f28" fmla="*/ f25 f11 1"/>
              <a:gd name="f29" fmla="*/ f24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6" t="f29" r="f27" b="f28"/>
            <a:pathLst>
              <a:path w="21600" h="21600">
                <a:moveTo>
                  <a:pt x="f7" y="f5"/>
                </a:moveTo>
                <a:lnTo>
                  <a:pt x="f8" y="f5"/>
                </a:lnTo>
                <a:arcTo wR="f7" hR="f9" stAng="f2" swAng="f0"/>
                <a:lnTo>
                  <a:pt x="f7" y="f6"/>
                </a:lnTo>
                <a:arcTo wR="f7" hR="f9" stAng="f1" swAng="f0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2795554" y="999562"/>
            <a:ext cx="653136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2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Connecteur : en arc 59">
            <a:extLst>
              <a:ext uri="{FF2B5EF4-FFF2-40B4-BE49-F238E27FC236}">
                <a16:creationId xmlns:a16="http://schemas.microsoft.com/office/drawing/2014/main" id="{FB56366C-88B0-56BA-1A00-1D3B8C5C4C84}"/>
              </a:ext>
            </a:extLst>
          </p:cNvPr>
          <p:cNvCxnSpPr/>
          <p:nvPr/>
        </p:nvCxnSpPr>
        <p:spPr>
          <a:xfrm rot="10800000" flipH="1">
            <a:off x="2338504" y="2357936"/>
            <a:ext cx="515087" cy="137835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 : en arc 61">
            <a:extLst>
              <a:ext uri="{FF2B5EF4-FFF2-40B4-BE49-F238E27FC236}">
                <a16:creationId xmlns:a16="http://schemas.microsoft.com/office/drawing/2014/main" id="{56B395EC-8C33-D74A-AA37-4B076B6222D7}"/>
              </a:ext>
            </a:extLst>
          </p:cNvPr>
          <p:cNvCxnSpPr/>
          <p:nvPr/>
        </p:nvCxnSpPr>
        <p:spPr>
          <a:xfrm>
            <a:off x="2338504" y="3736294"/>
            <a:ext cx="515087" cy="151174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2950230" y="2211627"/>
            <a:ext cx="16498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Ingestion de </a:t>
            </a:r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données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Segoe UI (Corps)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938727" y="2854472"/>
            <a:ext cx="1965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Contrôle de la qualité des </a:t>
            </a:r>
          </a:p>
          <a:p>
            <a:r>
              <a:rPr lang="fr-FR" sz="12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métadonnées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Segoe UI (Corps)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961728" y="3608802"/>
            <a:ext cx="13692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Résumé des logs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961729" y="4328086"/>
            <a:ext cx="18630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Détection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 des anomalies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971790" y="5094147"/>
            <a:ext cx="2077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Mécanisme de notifications 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Segoe UI (Corps)"/>
            </a:endParaRPr>
          </a:p>
        </p:txBody>
      </p:sp>
      <p:cxnSp>
        <p:nvCxnSpPr>
          <p:cNvPr id="99" name="Curved Connector 98"/>
          <p:cNvCxnSpPr/>
          <p:nvPr/>
        </p:nvCxnSpPr>
        <p:spPr>
          <a:xfrm rot="16200000" flipH="1">
            <a:off x="2525021" y="4100866"/>
            <a:ext cx="429331" cy="3743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440723" y="3554281"/>
            <a:ext cx="1827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Besoins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 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fonctionnels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5717628" y="2126988"/>
            <a:ext cx="5409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 dirty="0">
                <a:latin typeface="Segoe UI (Corps)"/>
              </a:rPr>
              <a:t>Le système doit être capable d'extraire, transformer et stocker les données </a:t>
            </a:r>
          </a:p>
          <a:p>
            <a:pPr algn="just"/>
            <a:r>
              <a:rPr lang="fr-FR" sz="1200" dirty="0">
                <a:latin typeface="Segoe UI (Corps)"/>
              </a:rPr>
              <a:t>provenant de diverses sources telles qu'Oracle et Excel, en mode batch.</a:t>
            </a:r>
            <a:endParaRPr lang="en-US" sz="1200" dirty="0">
              <a:latin typeface="Segoe UI (Corps)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717628" y="2807499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 dirty="0">
                <a:latin typeface="Segoe UI (Corps)"/>
              </a:rPr>
              <a:t>Le système doit être en mesure de fournir un aperçu de la qualité des </a:t>
            </a:r>
          </a:p>
          <a:p>
            <a:pPr algn="just"/>
            <a:r>
              <a:rPr lang="fr-FR" sz="1200" dirty="0">
                <a:latin typeface="Segoe UI (Corps)"/>
              </a:rPr>
              <a:t>métadonnées.</a:t>
            </a:r>
            <a:endParaRPr lang="en-US" sz="1200" dirty="0">
              <a:latin typeface="Segoe UI (Corps)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5729126" y="3556265"/>
            <a:ext cx="49645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 dirty="0">
                <a:latin typeface="Segoe UI (Corps)"/>
              </a:rPr>
              <a:t>Le système doit être capable de fournir un résumé </a:t>
            </a:r>
            <a:r>
              <a:rPr lang="fr-FR" sz="1200" dirty="0" smtClean="0">
                <a:latin typeface="Segoe UI (Corps)"/>
              </a:rPr>
              <a:t>sur </a:t>
            </a:r>
            <a:r>
              <a:rPr lang="fr-FR" sz="1200" dirty="0">
                <a:latin typeface="Segoe UI (Corps)"/>
              </a:rPr>
              <a:t>la qualité </a:t>
            </a:r>
            <a:r>
              <a:rPr lang="fr-FR" sz="1200" dirty="0" smtClean="0">
                <a:latin typeface="Segoe UI (Corps)"/>
              </a:rPr>
              <a:t>des </a:t>
            </a:r>
          </a:p>
          <a:p>
            <a:pPr algn="just"/>
            <a:r>
              <a:rPr lang="fr-FR" sz="1200" dirty="0" smtClean="0">
                <a:latin typeface="Segoe UI (Corps)"/>
              </a:rPr>
              <a:t>métadonnées</a:t>
            </a:r>
            <a:r>
              <a:rPr lang="fr-FR" sz="1200" dirty="0">
                <a:latin typeface="Segoe UI (Corps)"/>
              </a:rPr>
              <a:t>.</a:t>
            </a:r>
            <a:endParaRPr lang="en-US" sz="1200" dirty="0">
              <a:latin typeface="Segoe UI (Corps)"/>
            </a:endParaRPr>
          </a:p>
        </p:txBody>
      </p:sp>
      <p:cxnSp>
        <p:nvCxnSpPr>
          <p:cNvPr id="104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5459139" y="2375559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5459139" y="3075334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5470637" y="3802986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5729127" y="4316586"/>
            <a:ext cx="609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 dirty="0">
                <a:latin typeface="Segoe UI (Corps)"/>
              </a:rPr>
              <a:t>Le système doit pouvoir </a:t>
            </a:r>
            <a:r>
              <a:rPr lang="fr-FR" sz="1200" dirty="0" smtClean="0">
                <a:latin typeface="Segoe UI (Corps)"/>
              </a:rPr>
              <a:t>identifier </a:t>
            </a:r>
            <a:r>
              <a:rPr lang="fr-FR" sz="1200" dirty="0" smtClean="0">
                <a:latin typeface="Segoe UI (Corps)"/>
              </a:rPr>
              <a:t>les </a:t>
            </a:r>
            <a:r>
              <a:rPr lang="fr-FR" sz="1200" dirty="0">
                <a:latin typeface="Segoe UI (Corps)"/>
              </a:rPr>
              <a:t>anomalies dans les logs.</a:t>
            </a:r>
            <a:endParaRPr lang="en-US" sz="1200" dirty="0">
              <a:latin typeface="Segoe UI (Corps)"/>
            </a:endParaRPr>
          </a:p>
        </p:txBody>
      </p:sp>
      <p:cxnSp>
        <p:nvCxnSpPr>
          <p:cNvPr id="108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5470638" y="4450897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5729126" y="5015062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 dirty="0">
                <a:latin typeface="Segoe UI (Corps)"/>
              </a:rPr>
              <a:t>Le système doit permettre l'envoi automatique d'emails contenant des résumés</a:t>
            </a:r>
          </a:p>
          <a:p>
            <a:pPr algn="just"/>
            <a:r>
              <a:rPr lang="fr-FR" sz="1200" dirty="0">
                <a:latin typeface="Segoe UI (Corps)"/>
              </a:rPr>
              <a:t>des logs et des alertes d'anomalies.</a:t>
            </a:r>
            <a:endParaRPr lang="en-US" sz="1200" dirty="0">
              <a:latin typeface="Segoe UI (Corps)"/>
            </a:endParaRPr>
          </a:p>
        </p:txBody>
      </p:sp>
      <p:cxnSp>
        <p:nvCxnSpPr>
          <p:cNvPr id="110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5470637" y="5258809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/>
          <p:cNvCxnSpPr/>
          <p:nvPr/>
        </p:nvCxnSpPr>
        <p:spPr>
          <a:xfrm rot="5400000" flipH="1" flipV="1">
            <a:off x="2517470" y="3046730"/>
            <a:ext cx="429331" cy="3743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90" idx="1"/>
          </p:cNvCxnSpPr>
          <p:nvPr/>
        </p:nvCxnSpPr>
        <p:spPr>
          <a:xfrm>
            <a:off x="2338503" y="3736294"/>
            <a:ext cx="623225" cy="3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oogle Shape;985;p8"/>
          <p:cNvGrpSpPr/>
          <p:nvPr/>
        </p:nvGrpSpPr>
        <p:grpSpPr>
          <a:xfrm>
            <a:off x="2396969" y="68431"/>
            <a:ext cx="7025637" cy="504057"/>
            <a:chOff x="841108" y="1294357"/>
            <a:chExt cx="7475308" cy="508077"/>
          </a:xfrm>
        </p:grpSpPr>
        <p:sp>
          <p:nvSpPr>
            <p:cNvPr id="45" name="Google Shape;986;p8"/>
            <p:cNvSpPr/>
            <p:nvPr/>
          </p:nvSpPr>
          <p:spPr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6" name="Google Shape;987;p8"/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" name="Google Shape;988;p8"/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8" name="Google Shape;989;p8"/>
          <p:cNvSpPr/>
          <p:nvPr/>
        </p:nvSpPr>
        <p:spPr>
          <a:xfrm>
            <a:off x="3131467" y="114182"/>
            <a:ext cx="23861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Analyse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9" name="Google Shape;990;p8"/>
          <p:cNvSpPr/>
          <p:nvPr/>
        </p:nvSpPr>
        <p:spPr>
          <a:xfrm>
            <a:off x="9339372" y="62307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/>
          </a:p>
        </p:txBody>
      </p:sp>
      <p:sp>
        <p:nvSpPr>
          <p:cNvPr id="50" name="Google Shape;991;p8"/>
          <p:cNvSpPr/>
          <p:nvPr/>
        </p:nvSpPr>
        <p:spPr>
          <a:xfrm>
            <a:off x="9927197" y="57972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sp>
        <p:nvSpPr>
          <p:cNvPr id="51" name="Google Shape;993;p8"/>
          <p:cNvSpPr/>
          <p:nvPr/>
        </p:nvSpPr>
        <p:spPr>
          <a:xfrm>
            <a:off x="2081762" y="64728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52" name="Google Shape;994;p8"/>
          <p:cNvSpPr/>
          <p:nvPr/>
        </p:nvSpPr>
        <p:spPr>
          <a:xfrm>
            <a:off x="2623764" y="62549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53" name="Google Shape;995;p8"/>
          <p:cNvSpPr/>
          <p:nvPr/>
        </p:nvSpPr>
        <p:spPr>
          <a:xfrm>
            <a:off x="10519875" y="52783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78" name="Google Shape;833;p4">
            <a:extLst>
              <a:ext uri="{FF2B5EF4-FFF2-40B4-BE49-F238E27FC236}">
                <a16:creationId xmlns:a16="http://schemas.microsoft.com/office/drawing/2014/main" id="{5D1CA1F3-BF12-D3CB-4F3D-4A71EDC158D3}"/>
              </a:ext>
            </a:extLst>
          </p:cNvPr>
          <p:cNvSpPr/>
          <p:nvPr/>
        </p:nvSpPr>
        <p:spPr>
          <a:xfrm rot="10800000" flipH="1">
            <a:off x="5934730" y="686977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>
                  <a:lumMod val="5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834;p4">
            <a:extLst>
              <a:ext uri="{FF2B5EF4-FFF2-40B4-BE49-F238E27FC236}">
                <a16:creationId xmlns:a16="http://schemas.microsoft.com/office/drawing/2014/main" id="{D6762C50-97BF-4D99-2C1A-4C9F6BFCD247}"/>
              </a:ext>
            </a:extLst>
          </p:cNvPr>
          <p:cNvSpPr txBox="1"/>
          <p:nvPr/>
        </p:nvSpPr>
        <p:spPr>
          <a:xfrm>
            <a:off x="4722480" y="918151"/>
            <a:ext cx="262027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Analyse</a:t>
            </a:r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 des </a:t>
            </a:r>
            <a:r>
              <a:rPr lang="en-US" sz="1400" b="1" dirty="0" err="1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besoins</a:t>
            </a:r>
            <a:endParaRPr lang="fr-FR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1" name="Google Shape;835;p4">
            <a:extLst>
              <a:ext uri="{FF2B5EF4-FFF2-40B4-BE49-F238E27FC236}">
                <a16:creationId xmlns:a16="http://schemas.microsoft.com/office/drawing/2014/main" id="{CEA27DD6-A0BA-9E3D-50A0-F5437B588EE4}"/>
              </a:ext>
            </a:extLst>
          </p:cNvPr>
          <p:cNvSpPr/>
          <p:nvPr/>
        </p:nvSpPr>
        <p:spPr>
          <a:xfrm>
            <a:off x="3056217" y="848021"/>
            <a:ext cx="1922328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>
                  <a:lumMod val="5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73;p4">
            <a:extLst>
              <a:ext uri="{FF2B5EF4-FFF2-40B4-BE49-F238E27FC236}">
                <a16:creationId xmlns:a16="http://schemas.microsoft.com/office/drawing/2014/main" id="{1B086E83-F969-4B08-F570-E24E4E434ABC}"/>
              </a:ext>
            </a:extLst>
          </p:cNvPr>
          <p:cNvSpPr txBox="1"/>
          <p:nvPr/>
        </p:nvSpPr>
        <p:spPr>
          <a:xfrm>
            <a:off x="3019375" y="919214"/>
            <a:ext cx="227815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Cadre de la gouvernance</a:t>
            </a:r>
            <a:endParaRPr lang="fr-F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Google Shape;847;p4">
            <a:extLst>
              <a:ext uri="{FF2B5EF4-FFF2-40B4-BE49-F238E27FC236}">
                <a16:creationId xmlns:a16="http://schemas.microsoft.com/office/drawing/2014/main" id="{D1619649-B108-D782-5037-27FCF2CCFBBD}"/>
              </a:ext>
            </a:extLst>
          </p:cNvPr>
          <p:cNvSpPr/>
          <p:nvPr/>
        </p:nvSpPr>
        <p:spPr>
          <a:xfrm flipV="1">
            <a:off x="7055448" y="843147"/>
            <a:ext cx="1683739" cy="5275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" name="Google Shape;835;p4">
            <a:extLst>
              <a:ext uri="{FF2B5EF4-FFF2-40B4-BE49-F238E27FC236}">
                <a16:creationId xmlns:a16="http://schemas.microsoft.com/office/drawing/2014/main" id="{CEA27DD6-A0BA-9E3D-50A0-F5437B588EE4}"/>
              </a:ext>
            </a:extLst>
          </p:cNvPr>
          <p:cNvSpPr/>
          <p:nvPr/>
        </p:nvSpPr>
        <p:spPr>
          <a:xfrm>
            <a:off x="5208466" y="848021"/>
            <a:ext cx="1662234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>
                  <a:lumMod val="5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" name="Rectangle : coins arrondis 46">
            <a:extLst>
              <a:ext uri="{FF2B5EF4-FFF2-40B4-BE49-F238E27FC236}">
                <a16:creationId xmlns:a16="http://schemas.microsoft.com/office/drawing/2014/main" id="{E83BA53A-A2E5-AAA5-5953-4DBEA7E86244}"/>
              </a:ext>
            </a:extLst>
          </p:cNvPr>
          <p:cNvSpPr/>
          <p:nvPr/>
        </p:nvSpPr>
        <p:spPr>
          <a:xfrm>
            <a:off x="6886096" y="991309"/>
            <a:ext cx="2018760" cy="2678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critères de qualité de métadonnées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4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91" grpId="0"/>
      <p:bldP spid="92" grpId="0"/>
      <p:bldP spid="100" grpId="0"/>
      <p:bldP spid="101" grpId="0"/>
      <p:bldP spid="102" grpId="0"/>
      <p:bldP spid="107" grpId="0"/>
      <p:bldP spid="10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167510" y="3529361"/>
            <a:ext cx="17379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Besoins</a:t>
            </a:r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 techniques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030742" y="2188775"/>
            <a:ext cx="1079142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ts val="1800"/>
            </a:pPr>
            <a:r>
              <a:rPr lang="en-US" sz="125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030742" y="2915359"/>
            <a:ext cx="169475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50" dirty="0" err="1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Tolérence</a:t>
            </a:r>
            <a:r>
              <a:rPr lang="fr-FR" sz="125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aux pannes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030742" y="3600422"/>
            <a:ext cx="1297150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5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Mise à l’échelle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001635" y="4349818"/>
            <a:ext cx="1355364" cy="28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50" dirty="0" err="1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Auditabilité</a:t>
            </a:r>
            <a:endParaRPr lang="fr-FR" sz="125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975657" y="5113264"/>
            <a:ext cx="114595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5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Orchestration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111827" y="2104136"/>
            <a:ext cx="61858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Minimiser les délais de traitement en automatisant les tâches répétitives et en </a:t>
            </a:r>
            <a:r>
              <a:rPr lang="fr-F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opmisant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 les workflows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201690" y="2814554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le système soit solide et capable de fonctionner sans interruption, sans erreurs et défaillances.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201690" y="3542451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Le système doit pouvoir s'ajuster et gérer l'augmentation des volumes de données sans perte de performances.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0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4943201" y="2352707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4943201" y="3082389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4943201" y="3789172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5201690" y="4253459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Le Système doit être capable de suivre et de documenter toutes les opérations</a:t>
            </a:r>
          </a:p>
          <a:p>
            <a:pPr algn="just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et modifications apportées aux données et aux métadonnées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5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4943201" y="4514770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100809" y="5056347"/>
            <a:ext cx="6141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le système puisse orchestrer et gérer les divers flux de données tout en surveillant leur exécution.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9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4888116" y="5259458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 : en arc 59">
            <a:extLst>
              <a:ext uri="{FF2B5EF4-FFF2-40B4-BE49-F238E27FC236}">
                <a16:creationId xmlns:a16="http://schemas.microsoft.com/office/drawing/2014/main" id="{FB56366C-88B0-56BA-1A00-1D3B8C5C4C84}"/>
              </a:ext>
            </a:extLst>
          </p:cNvPr>
          <p:cNvCxnSpPr/>
          <p:nvPr/>
        </p:nvCxnSpPr>
        <p:spPr>
          <a:xfrm rot="10800000" flipH="1">
            <a:off x="2338504" y="2357936"/>
            <a:ext cx="515087" cy="137835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 : en arc 61">
            <a:extLst>
              <a:ext uri="{FF2B5EF4-FFF2-40B4-BE49-F238E27FC236}">
                <a16:creationId xmlns:a16="http://schemas.microsoft.com/office/drawing/2014/main" id="{56B395EC-8C33-D74A-AA37-4B076B6222D7}"/>
              </a:ext>
            </a:extLst>
          </p:cNvPr>
          <p:cNvCxnSpPr/>
          <p:nvPr/>
        </p:nvCxnSpPr>
        <p:spPr>
          <a:xfrm>
            <a:off x="2338504" y="3736294"/>
            <a:ext cx="515087" cy="151174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/>
          <p:cNvCxnSpPr/>
          <p:nvPr/>
        </p:nvCxnSpPr>
        <p:spPr>
          <a:xfrm rot="16200000" flipH="1">
            <a:off x="2525021" y="4100866"/>
            <a:ext cx="429331" cy="3743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/>
          <p:nvPr/>
        </p:nvCxnSpPr>
        <p:spPr>
          <a:xfrm rot="5400000" flipH="1" flipV="1">
            <a:off x="2517471" y="3046730"/>
            <a:ext cx="429331" cy="3743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2338503" y="3736294"/>
            <a:ext cx="623225" cy="3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oogle Shape;985;p8"/>
          <p:cNvGrpSpPr/>
          <p:nvPr/>
        </p:nvGrpSpPr>
        <p:grpSpPr>
          <a:xfrm>
            <a:off x="2396969" y="68431"/>
            <a:ext cx="7025637" cy="504057"/>
            <a:chOff x="841108" y="1294357"/>
            <a:chExt cx="7475308" cy="508077"/>
          </a:xfrm>
        </p:grpSpPr>
        <p:sp>
          <p:nvSpPr>
            <p:cNvPr id="45" name="Google Shape;986;p8"/>
            <p:cNvSpPr/>
            <p:nvPr/>
          </p:nvSpPr>
          <p:spPr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6" name="Google Shape;987;p8"/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" name="Google Shape;988;p8"/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2" name="Google Shape;989;p8"/>
          <p:cNvSpPr/>
          <p:nvPr/>
        </p:nvSpPr>
        <p:spPr>
          <a:xfrm>
            <a:off x="3131467" y="114182"/>
            <a:ext cx="23861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Analyse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4" name="Google Shape;990;p8"/>
          <p:cNvSpPr/>
          <p:nvPr/>
        </p:nvSpPr>
        <p:spPr>
          <a:xfrm>
            <a:off x="9339372" y="62307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/>
          </a:p>
        </p:txBody>
      </p:sp>
      <p:sp>
        <p:nvSpPr>
          <p:cNvPr id="55" name="Google Shape;991;p8"/>
          <p:cNvSpPr/>
          <p:nvPr/>
        </p:nvSpPr>
        <p:spPr>
          <a:xfrm>
            <a:off x="9927197" y="57972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sp>
        <p:nvSpPr>
          <p:cNvPr id="59" name="Google Shape;993;p8"/>
          <p:cNvSpPr/>
          <p:nvPr/>
        </p:nvSpPr>
        <p:spPr>
          <a:xfrm>
            <a:off x="2081762" y="64728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72" name="Google Shape;994;p8"/>
          <p:cNvSpPr/>
          <p:nvPr/>
        </p:nvSpPr>
        <p:spPr>
          <a:xfrm>
            <a:off x="2623764" y="62549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74" name="Google Shape;995;p8"/>
          <p:cNvSpPr/>
          <p:nvPr/>
        </p:nvSpPr>
        <p:spPr>
          <a:xfrm>
            <a:off x="10519875" y="52783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94" name="Google Shape;835;p4">
            <a:extLst>
              <a:ext uri="{FF2B5EF4-FFF2-40B4-BE49-F238E27FC236}">
                <a16:creationId xmlns:a16="http://schemas.microsoft.com/office/drawing/2014/main" id="{CEA27DD6-A0BA-9E3D-50A0-F5437B588EE4}"/>
              </a:ext>
            </a:extLst>
          </p:cNvPr>
          <p:cNvSpPr/>
          <p:nvPr/>
        </p:nvSpPr>
        <p:spPr>
          <a:xfrm>
            <a:off x="3056217" y="848021"/>
            <a:ext cx="1922328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>
                  <a:lumMod val="5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" name="Google Shape;873;p4">
            <a:extLst>
              <a:ext uri="{FF2B5EF4-FFF2-40B4-BE49-F238E27FC236}">
                <a16:creationId xmlns:a16="http://schemas.microsoft.com/office/drawing/2014/main" id="{1B086E83-F969-4B08-F570-E24E4E434ABC}"/>
              </a:ext>
            </a:extLst>
          </p:cNvPr>
          <p:cNvSpPr txBox="1"/>
          <p:nvPr/>
        </p:nvSpPr>
        <p:spPr>
          <a:xfrm>
            <a:off x="3019375" y="919214"/>
            <a:ext cx="227815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Cadre de la gouvernance</a:t>
            </a:r>
            <a:endParaRPr lang="fr-F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Google Shape;847;p4">
            <a:extLst>
              <a:ext uri="{FF2B5EF4-FFF2-40B4-BE49-F238E27FC236}">
                <a16:creationId xmlns:a16="http://schemas.microsoft.com/office/drawing/2014/main" id="{D1619649-B108-D782-5037-27FCF2CCFBBD}"/>
              </a:ext>
            </a:extLst>
          </p:cNvPr>
          <p:cNvSpPr/>
          <p:nvPr/>
        </p:nvSpPr>
        <p:spPr>
          <a:xfrm flipV="1">
            <a:off x="7055448" y="843147"/>
            <a:ext cx="1683739" cy="527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Rectangle : coins arrondis 46">
            <a:extLst>
              <a:ext uri="{FF2B5EF4-FFF2-40B4-BE49-F238E27FC236}">
                <a16:creationId xmlns:a16="http://schemas.microsoft.com/office/drawing/2014/main" id="{E83BA53A-A2E5-AAA5-5953-4DBEA7E86244}"/>
              </a:ext>
            </a:extLst>
          </p:cNvPr>
          <p:cNvSpPr/>
          <p:nvPr/>
        </p:nvSpPr>
        <p:spPr>
          <a:xfrm>
            <a:off x="6886096" y="991309"/>
            <a:ext cx="2018760" cy="2678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critères de qualité de métadonnées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1" name="Google Shape;833;p4">
            <a:extLst>
              <a:ext uri="{FF2B5EF4-FFF2-40B4-BE49-F238E27FC236}">
                <a16:creationId xmlns:a16="http://schemas.microsoft.com/office/drawing/2014/main" id="{5D1CA1F3-BF12-D3CB-4F3D-4A71EDC158D3}"/>
              </a:ext>
            </a:extLst>
          </p:cNvPr>
          <p:cNvSpPr/>
          <p:nvPr/>
        </p:nvSpPr>
        <p:spPr>
          <a:xfrm rot="10800000" flipH="1">
            <a:off x="5934730" y="686977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>
                  <a:lumMod val="5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834;p4">
            <a:extLst>
              <a:ext uri="{FF2B5EF4-FFF2-40B4-BE49-F238E27FC236}">
                <a16:creationId xmlns:a16="http://schemas.microsoft.com/office/drawing/2014/main" id="{D6762C50-97BF-4D99-2C1A-4C9F6BFCD247}"/>
              </a:ext>
            </a:extLst>
          </p:cNvPr>
          <p:cNvSpPr txBox="1"/>
          <p:nvPr/>
        </p:nvSpPr>
        <p:spPr>
          <a:xfrm>
            <a:off x="4722480" y="918151"/>
            <a:ext cx="262027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Analyse</a:t>
            </a:r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 des </a:t>
            </a:r>
            <a:r>
              <a:rPr lang="en-US" sz="1400" b="1" dirty="0" err="1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besoins</a:t>
            </a:r>
            <a:endParaRPr lang="fr-FR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3" name="Google Shape;835;p4">
            <a:extLst>
              <a:ext uri="{FF2B5EF4-FFF2-40B4-BE49-F238E27FC236}">
                <a16:creationId xmlns:a16="http://schemas.microsoft.com/office/drawing/2014/main" id="{CEA27DD6-A0BA-9E3D-50A0-F5437B588EE4}"/>
              </a:ext>
            </a:extLst>
          </p:cNvPr>
          <p:cNvSpPr/>
          <p:nvPr/>
        </p:nvSpPr>
        <p:spPr>
          <a:xfrm>
            <a:off x="5208466" y="848021"/>
            <a:ext cx="1662234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>
                  <a:lumMod val="5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06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48" grpId="0"/>
      <p:bldP spid="49" grpId="0"/>
      <p:bldP spid="50" grpId="0"/>
      <p:bldP spid="51" grpId="0"/>
      <p:bldP spid="53" grpId="0"/>
      <p:bldP spid="56" grpId="0"/>
      <p:bldP spid="57" grpId="0"/>
      <p:bldP spid="66" grpId="0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1554074" y="2812551"/>
            <a:ext cx="4520647" cy="1613859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664686" y="2933694"/>
            <a:ext cx="4410036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3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Conformité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aux norms (Db Name, Table Name…)</a:t>
            </a:r>
            <a:endParaRPr lang="fr-FR" sz="1300" dirty="0">
              <a:solidFill>
                <a:schemeClr val="bg1">
                  <a:lumMod val="50000"/>
                </a:schemeClr>
              </a:solidFill>
              <a:latin typeface="Segoe UI (Corps)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3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Unicité</a:t>
            </a:r>
            <a:endParaRPr lang="en-US" sz="1300" dirty="0">
              <a:solidFill>
                <a:schemeClr val="bg1">
                  <a:lumMod val="50000"/>
                </a:schemeClr>
              </a:solidFill>
              <a:latin typeface="Segoe UI (Corps)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3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Complétude</a:t>
            </a:r>
            <a:endParaRPr lang="en-US" sz="1300" dirty="0">
              <a:solidFill>
                <a:schemeClr val="bg1">
                  <a:lumMod val="50000"/>
                </a:schemeClr>
              </a:solidFill>
              <a:latin typeface="Segoe UI (Corps)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3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Nombre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de </a:t>
            </a:r>
            <a:r>
              <a:rPr lang="en-US" sz="13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colonnes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</a:t>
            </a:r>
            <a:r>
              <a:rPr lang="en-US" sz="13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valide</a:t>
            </a:r>
            <a:endParaRPr lang="en-US" sz="1300" dirty="0">
              <a:solidFill>
                <a:schemeClr val="bg1">
                  <a:lumMod val="50000"/>
                </a:schemeClr>
              </a:solidFill>
              <a:latin typeface="Segoe UI (Corps)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fr-FR" sz="13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La cohérence des dates.</a:t>
            </a:r>
            <a:endParaRPr lang="en-US" sz="1300" dirty="0">
              <a:solidFill>
                <a:schemeClr val="bg1">
                  <a:lumMod val="50000"/>
                </a:schemeClr>
              </a:solidFill>
              <a:latin typeface="Segoe UI (Corps)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3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Attributs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</a:t>
            </a:r>
            <a:r>
              <a:rPr lang="en-US" sz="13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numériques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positive et diff</a:t>
            </a:r>
            <a:r>
              <a:rPr lang="fr-FR" sz="13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é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rents de 0</a:t>
            </a:r>
            <a:r>
              <a:rPr lang="fr-FR" sz="13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fr-FR" sz="13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Vérifier si des classifications existent pour la table.</a:t>
            </a:r>
            <a:endParaRPr lang="en-US" sz="1300" dirty="0">
              <a:solidFill>
                <a:schemeClr val="bg1">
                  <a:lumMod val="50000"/>
                </a:schemeClr>
              </a:solidFill>
              <a:latin typeface="Segoe UI (Corps)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78895" y="2812551"/>
            <a:ext cx="3419623" cy="1613859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476613" y="2933694"/>
            <a:ext cx="3244903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3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Unicité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fr-FR" sz="13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Vérifier les types de données des colonnes.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fr-FR" sz="13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S’assurer que les noms d’attributs sont conformes aux normes prédéfinies.</a:t>
            </a:r>
            <a:endParaRPr lang="en-US" sz="1300" dirty="0">
              <a:solidFill>
                <a:schemeClr val="bg1">
                  <a:lumMod val="50000"/>
                </a:schemeClr>
              </a:solidFill>
              <a:latin typeface="Segoe UI (Corps)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fr-FR" sz="13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Vérifier si des classifications existent pour la table.</a:t>
            </a:r>
            <a:endParaRPr lang="en-US" sz="1300" dirty="0">
              <a:solidFill>
                <a:schemeClr val="bg1">
                  <a:lumMod val="50000"/>
                </a:schemeClr>
              </a:solidFill>
              <a:latin typeface="Segoe UI (Corps)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68775" y="2627313"/>
            <a:ext cx="2122275" cy="306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ZoneTexte 33">
            <a:extLst>
              <a:ext uri="{FF2B5EF4-FFF2-40B4-BE49-F238E27FC236}">
                <a16:creationId xmlns:a16="http://schemas.microsoft.com/office/drawing/2014/main" id="{6818B034-3D7B-8402-13F7-E5DCD9CCDDB9}"/>
              </a:ext>
            </a:extLst>
          </p:cNvPr>
          <p:cNvSpPr txBox="1"/>
          <p:nvPr/>
        </p:nvSpPr>
        <p:spPr>
          <a:xfrm>
            <a:off x="3080191" y="2647352"/>
            <a:ext cx="155939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EFCA9F">
                    <a:lumMod val="75000"/>
                  </a:srgbClr>
                </a:solidFill>
                <a:effectLst/>
                <a:uLnTx/>
                <a:uFillTx/>
                <a:latin typeface="Segoe UI (Corps)"/>
                <a:ea typeface="+mn-ea"/>
                <a:cs typeface="+mn-cs"/>
              </a:rPr>
              <a:t>Pour les tables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EFCA9F">
                  <a:lumMod val="75000"/>
                </a:srgbClr>
              </a:solidFill>
              <a:effectLst/>
              <a:uLnTx/>
              <a:uFillTx/>
              <a:latin typeface="Segoe UI (Corps)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009112" y="2682703"/>
            <a:ext cx="2122275" cy="306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ZoneTexte 33">
            <a:extLst>
              <a:ext uri="{FF2B5EF4-FFF2-40B4-BE49-F238E27FC236}">
                <a16:creationId xmlns:a16="http://schemas.microsoft.com/office/drawing/2014/main" id="{6818B034-3D7B-8402-13F7-E5DCD9CCDDB9}"/>
              </a:ext>
            </a:extLst>
          </p:cNvPr>
          <p:cNvSpPr txBox="1"/>
          <p:nvPr/>
        </p:nvSpPr>
        <p:spPr>
          <a:xfrm>
            <a:off x="7620528" y="2702742"/>
            <a:ext cx="1815032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EFCA9F">
                    <a:lumMod val="75000"/>
                  </a:srgbClr>
                </a:solidFill>
                <a:effectLst/>
                <a:uLnTx/>
                <a:uFillTx/>
                <a:latin typeface="Segoe UI (Corps)"/>
                <a:ea typeface="+mn-ea"/>
                <a:cs typeface="+mn-cs"/>
              </a:rPr>
              <a:t>Pour les </a:t>
            </a:r>
            <a:r>
              <a:rPr kumimoji="0" 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EFCA9F">
                    <a:lumMod val="75000"/>
                  </a:srgbClr>
                </a:solidFill>
                <a:effectLst/>
                <a:uLnTx/>
                <a:uFillTx/>
                <a:latin typeface="Segoe UI (Corps)"/>
                <a:ea typeface="+mn-ea"/>
                <a:cs typeface="+mn-cs"/>
              </a:rPr>
              <a:t>colonnes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EFCA9F">
                  <a:lumMod val="75000"/>
                </a:srgbClr>
              </a:solidFill>
              <a:effectLst/>
              <a:uLnTx/>
              <a:uFillTx/>
              <a:latin typeface="Segoe UI (Corps)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42" y="2569588"/>
            <a:ext cx="342159" cy="34215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179" y="2624978"/>
            <a:ext cx="342159" cy="3421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00935" y="1572979"/>
            <a:ext cx="456544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Les normes de qualité de métadonnées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Segoe UI (Corps)"/>
              <a:cs typeface="Segoe UI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611121" y="1926966"/>
            <a:ext cx="356365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oogle Shape;985;p8"/>
          <p:cNvGrpSpPr/>
          <p:nvPr/>
        </p:nvGrpSpPr>
        <p:grpSpPr>
          <a:xfrm>
            <a:off x="2396969" y="68431"/>
            <a:ext cx="7025637" cy="504057"/>
            <a:chOff x="841108" y="1294357"/>
            <a:chExt cx="7475308" cy="508077"/>
          </a:xfrm>
        </p:grpSpPr>
        <p:sp>
          <p:nvSpPr>
            <p:cNvPr id="34" name="Google Shape;986;p8"/>
            <p:cNvSpPr/>
            <p:nvPr/>
          </p:nvSpPr>
          <p:spPr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5" name="Google Shape;987;p8"/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" name="Google Shape;988;p8"/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7" name="Google Shape;989;p8"/>
          <p:cNvSpPr/>
          <p:nvPr/>
        </p:nvSpPr>
        <p:spPr>
          <a:xfrm>
            <a:off x="3131467" y="114182"/>
            <a:ext cx="23861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Analyse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1" name="Google Shape;990;p8"/>
          <p:cNvSpPr/>
          <p:nvPr/>
        </p:nvSpPr>
        <p:spPr>
          <a:xfrm>
            <a:off x="9339372" y="62307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/>
          </a:p>
        </p:txBody>
      </p:sp>
      <p:sp>
        <p:nvSpPr>
          <p:cNvPr id="43" name="Google Shape;991;p8"/>
          <p:cNvSpPr/>
          <p:nvPr/>
        </p:nvSpPr>
        <p:spPr>
          <a:xfrm>
            <a:off x="9927197" y="57972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sp>
        <p:nvSpPr>
          <p:cNvPr id="44" name="Google Shape;993;p8"/>
          <p:cNvSpPr/>
          <p:nvPr/>
        </p:nvSpPr>
        <p:spPr>
          <a:xfrm>
            <a:off x="2081762" y="64728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45" name="Google Shape;994;p8"/>
          <p:cNvSpPr/>
          <p:nvPr/>
        </p:nvSpPr>
        <p:spPr>
          <a:xfrm>
            <a:off x="2623764" y="62549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46" name="Google Shape;995;p8"/>
          <p:cNvSpPr/>
          <p:nvPr/>
        </p:nvSpPr>
        <p:spPr>
          <a:xfrm>
            <a:off x="10519875" y="52783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47" name="Google Shape;833;p4">
            <a:extLst>
              <a:ext uri="{FF2B5EF4-FFF2-40B4-BE49-F238E27FC236}">
                <a16:creationId xmlns:a16="http://schemas.microsoft.com/office/drawing/2014/main" id="{5D1CA1F3-BF12-D3CB-4F3D-4A71EDC158D3}"/>
              </a:ext>
            </a:extLst>
          </p:cNvPr>
          <p:cNvSpPr/>
          <p:nvPr/>
        </p:nvSpPr>
        <p:spPr>
          <a:xfrm rot="10800000" flipH="1">
            <a:off x="3961755" y="696073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>
                  <a:lumMod val="5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834;p4">
            <a:extLst>
              <a:ext uri="{FF2B5EF4-FFF2-40B4-BE49-F238E27FC236}">
                <a16:creationId xmlns:a16="http://schemas.microsoft.com/office/drawing/2014/main" id="{D6762C50-97BF-4D99-2C1A-4C9F6BFCD247}"/>
              </a:ext>
            </a:extLst>
          </p:cNvPr>
          <p:cNvSpPr txBox="1"/>
          <p:nvPr/>
        </p:nvSpPr>
        <p:spPr>
          <a:xfrm>
            <a:off x="5117469" y="919214"/>
            <a:ext cx="262027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 smtClean="0">
                <a:solidFill>
                  <a:schemeClr val="bg1">
                    <a:lumMod val="85000"/>
                  </a:schemeClr>
                </a:solidFill>
                <a:latin typeface="Cambria"/>
                <a:ea typeface="Cambria"/>
                <a:sym typeface="Cambria"/>
              </a:rPr>
              <a:t>Analyse</a:t>
            </a:r>
            <a:r>
              <a:rPr lang="en-US" sz="1400" b="1" dirty="0" smtClean="0">
                <a:solidFill>
                  <a:schemeClr val="bg1">
                    <a:lumMod val="85000"/>
                  </a:schemeClr>
                </a:solidFill>
                <a:latin typeface="Cambria"/>
                <a:ea typeface="Cambria"/>
                <a:sym typeface="Cambria"/>
              </a:rPr>
              <a:t> des </a:t>
            </a:r>
            <a:r>
              <a:rPr lang="en-US" sz="1400" b="1" dirty="0" err="1" smtClean="0">
                <a:solidFill>
                  <a:schemeClr val="bg1">
                    <a:lumMod val="85000"/>
                  </a:schemeClr>
                </a:solidFill>
                <a:latin typeface="Cambria"/>
                <a:ea typeface="Cambria"/>
                <a:sym typeface="Cambria"/>
              </a:rPr>
              <a:t>besoins</a:t>
            </a:r>
            <a:endParaRPr lang="fr-FR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3" name="Google Shape;873;p4">
            <a:extLst>
              <a:ext uri="{FF2B5EF4-FFF2-40B4-BE49-F238E27FC236}">
                <a16:creationId xmlns:a16="http://schemas.microsoft.com/office/drawing/2014/main" id="{1B086E83-F969-4B08-F570-E24E4E434ABC}"/>
              </a:ext>
            </a:extLst>
          </p:cNvPr>
          <p:cNvSpPr txBox="1"/>
          <p:nvPr/>
        </p:nvSpPr>
        <p:spPr>
          <a:xfrm>
            <a:off x="2960105" y="919214"/>
            <a:ext cx="238236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Le cadre de la gouvernance</a:t>
            </a:r>
            <a:endParaRPr lang="fr-F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4" name="Google Shape;847;p4">
            <a:extLst>
              <a:ext uri="{FF2B5EF4-FFF2-40B4-BE49-F238E27FC236}">
                <a16:creationId xmlns:a16="http://schemas.microsoft.com/office/drawing/2014/main" id="{C4567AAE-1CF4-544C-F976-3388BBB2D876}"/>
              </a:ext>
            </a:extLst>
          </p:cNvPr>
          <p:cNvSpPr/>
          <p:nvPr/>
        </p:nvSpPr>
        <p:spPr>
          <a:xfrm flipV="1">
            <a:off x="5342466" y="853138"/>
            <a:ext cx="2170279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" name="Google Shape;847;p4">
            <a:extLst>
              <a:ext uri="{FF2B5EF4-FFF2-40B4-BE49-F238E27FC236}">
                <a16:creationId xmlns:a16="http://schemas.microsoft.com/office/drawing/2014/main" id="{D1619649-B108-D782-5037-27FCF2CCFBBD}"/>
              </a:ext>
            </a:extLst>
          </p:cNvPr>
          <p:cNvSpPr/>
          <p:nvPr/>
        </p:nvSpPr>
        <p:spPr>
          <a:xfrm flipV="1">
            <a:off x="7648212" y="853137"/>
            <a:ext cx="1834455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Rectangle : coins arrondis 46">
            <a:extLst>
              <a:ext uri="{FF2B5EF4-FFF2-40B4-BE49-F238E27FC236}">
                <a16:creationId xmlns:a16="http://schemas.microsoft.com/office/drawing/2014/main" id="{E83BA53A-A2E5-AAA5-5953-4DBEA7E86244}"/>
              </a:ext>
            </a:extLst>
          </p:cNvPr>
          <p:cNvSpPr/>
          <p:nvPr/>
        </p:nvSpPr>
        <p:spPr>
          <a:xfrm>
            <a:off x="7599373" y="991309"/>
            <a:ext cx="2018760" cy="2678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fr-FR" sz="13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critères de qualité de métadonnées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7" name="Google Shape;835;p4">
            <a:extLst>
              <a:ext uri="{FF2B5EF4-FFF2-40B4-BE49-F238E27FC236}">
                <a16:creationId xmlns:a16="http://schemas.microsoft.com/office/drawing/2014/main" id="{CEA27DD6-A0BA-9E3D-50A0-F5437B588EE4}"/>
              </a:ext>
            </a:extLst>
          </p:cNvPr>
          <p:cNvSpPr/>
          <p:nvPr/>
        </p:nvSpPr>
        <p:spPr>
          <a:xfrm>
            <a:off x="2912282" y="850186"/>
            <a:ext cx="2294717" cy="497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>
                  <a:lumMod val="5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8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427 -0.00092 L 0.37136 -0.00092 C 0.37136 -0.00115 0.37175 -0.00115 0.37175 -0.00092 " pathEditMode="relative" rAng="0" ptsTypes="AAA">
                                      <p:cBhvr>
                                        <p:cTn id="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6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158;p12">
            <a:extLst>
              <a:ext uri="{FF2B5EF4-FFF2-40B4-BE49-F238E27FC236}">
                <a16:creationId xmlns:a16="http://schemas.microsoft.com/office/drawing/2014/main" id="{E02C43D7-126E-DB47-7963-8C3784EA2759}"/>
              </a:ext>
            </a:extLst>
          </p:cNvPr>
          <p:cNvGrpSpPr/>
          <p:nvPr/>
        </p:nvGrpSpPr>
        <p:grpSpPr>
          <a:xfrm>
            <a:off x="1121229" y="44517"/>
            <a:ext cx="9269802" cy="504057"/>
            <a:chOff x="841108" y="1294358"/>
            <a:chExt cx="7475308" cy="508077"/>
          </a:xfrm>
        </p:grpSpPr>
        <p:sp>
          <p:nvSpPr>
            <p:cNvPr id="17" name="Google Shape;1159;p12">
              <a:extLst>
                <a:ext uri="{FF2B5EF4-FFF2-40B4-BE49-F238E27FC236}">
                  <a16:creationId xmlns:a16="http://schemas.microsoft.com/office/drawing/2014/main" id="{AF31B96A-D787-169A-A31A-CBD4F1F006D0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217925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" name="Google Shape;1160;p12">
              <a:extLst>
                <a:ext uri="{FF2B5EF4-FFF2-40B4-BE49-F238E27FC236}">
                  <a16:creationId xmlns:a16="http://schemas.microsoft.com/office/drawing/2014/main" id="{54AF562E-572F-C7FA-BB27-EE5AE3CFBA41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" name="Google Shape;1161;p12">
              <a:extLst>
                <a:ext uri="{FF2B5EF4-FFF2-40B4-BE49-F238E27FC236}">
                  <a16:creationId xmlns:a16="http://schemas.microsoft.com/office/drawing/2014/main" id="{3E48ED74-9A81-5EFE-E2F7-62E0CF43EC60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" name="Google Shape;1162;p12">
            <a:extLst>
              <a:ext uri="{FF2B5EF4-FFF2-40B4-BE49-F238E27FC236}">
                <a16:creationId xmlns:a16="http://schemas.microsoft.com/office/drawing/2014/main" id="{5A1289F1-6A02-A6E9-47D8-23BE3B14FAA6}"/>
              </a:ext>
            </a:extLst>
          </p:cNvPr>
          <p:cNvSpPr/>
          <p:nvPr/>
        </p:nvSpPr>
        <p:spPr>
          <a:xfrm>
            <a:off x="2427485" y="44516"/>
            <a:ext cx="504056" cy="50405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21" name="Google Shape;1163;p12">
            <a:extLst>
              <a:ext uri="{FF2B5EF4-FFF2-40B4-BE49-F238E27FC236}">
                <a16:creationId xmlns:a16="http://schemas.microsoft.com/office/drawing/2014/main" id="{50AD1C13-CBAC-6183-45F4-6D2EF50EF457}"/>
              </a:ext>
            </a:extLst>
          </p:cNvPr>
          <p:cNvSpPr/>
          <p:nvPr/>
        </p:nvSpPr>
        <p:spPr>
          <a:xfrm>
            <a:off x="9297695" y="34678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sp>
        <p:nvSpPr>
          <p:cNvPr id="22" name="Google Shape;1165;p12">
            <a:extLst>
              <a:ext uri="{FF2B5EF4-FFF2-40B4-BE49-F238E27FC236}">
                <a16:creationId xmlns:a16="http://schemas.microsoft.com/office/drawing/2014/main" id="{A7744FCC-A19D-E095-B5B4-202062AB42B4}"/>
              </a:ext>
            </a:extLst>
          </p:cNvPr>
          <p:cNvSpPr/>
          <p:nvPr/>
        </p:nvSpPr>
        <p:spPr>
          <a:xfrm>
            <a:off x="1293663" y="50530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dirty="0"/>
          </a:p>
        </p:txBody>
      </p:sp>
      <p:sp>
        <p:nvSpPr>
          <p:cNvPr id="23" name="Google Shape;1166;p12">
            <a:extLst>
              <a:ext uri="{FF2B5EF4-FFF2-40B4-BE49-F238E27FC236}">
                <a16:creationId xmlns:a16="http://schemas.microsoft.com/office/drawing/2014/main" id="{26A16779-86A8-1C8E-E114-6158B5D99656}"/>
              </a:ext>
            </a:extLst>
          </p:cNvPr>
          <p:cNvSpPr/>
          <p:nvPr/>
        </p:nvSpPr>
        <p:spPr>
          <a:xfrm>
            <a:off x="1835665" y="4835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 dirty="0"/>
          </a:p>
        </p:txBody>
      </p:sp>
      <p:sp>
        <p:nvSpPr>
          <p:cNvPr id="24" name="Google Shape;1167;p12">
            <a:extLst>
              <a:ext uri="{FF2B5EF4-FFF2-40B4-BE49-F238E27FC236}">
                <a16:creationId xmlns:a16="http://schemas.microsoft.com/office/drawing/2014/main" id="{D29D5B1F-E7EE-ED19-5AB1-F2A879BD5854}"/>
              </a:ext>
            </a:extLst>
          </p:cNvPr>
          <p:cNvSpPr/>
          <p:nvPr/>
        </p:nvSpPr>
        <p:spPr>
          <a:xfrm>
            <a:off x="3003218" y="105314"/>
            <a:ext cx="41331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Conception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5" name="Google Shape;1183;p12">
            <a:extLst>
              <a:ext uri="{FF2B5EF4-FFF2-40B4-BE49-F238E27FC236}">
                <a16:creationId xmlns:a16="http://schemas.microsoft.com/office/drawing/2014/main" id="{64927FF1-CEC8-8AB4-ABEC-12CD71241EB1}"/>
              </a:ext>
            </a:extLst>
          </p:cNvPr>
          <p:cNvSpPr/>
          <p:nvPr/>
        </p:nvSpPr>
        <p:spPr>
          <a:xfrm>
            <a:off x="9886975" y="3146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6" name="Google Shape;1184;p12">
            <a:extLst>
              <a:ext uri="{FF2B5EF4-FFF2-40B4-BE49-F238E27FC236}">
                <a16:creationId xmlns:a16="http://schemas.microsoft.com/office/drawing/2014/main" id="{08BA5131-647F-C5AC-81B4-FB056F345DB6}"/>
              </a:ext>
            </a:extLst>
          </p:cNvPr>
          <p:cNvSpPr/>
          <p:nvPr/>
        </p:nvSpPr>
        <p:spPr>
          <a:xfrm>
            <a:off x="2865843" y="750217"/>
            <a:ext cx="1221874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1185;p12">
            <a:extLst>
              <a:ext uri="{FF2B5EF4-FFF2-40B4-BE49-F238E27FC236}">
                <a16:creationId xmlns:a16="http://schemas.microsoft.com/office/drawing/2014/main" id="{3A84A75F-F4EA-E91A-8CFB-2D8AB0160FA1}"/>
              </a:ext>
            </a:extLst>
          </p:cNvPr>
          <p:cNvSpPr txBox="1"/>
          <p:nvPr/>
        </p:nvSpPr>
        <p:spPr>
          <a:xfrm>
            <a:off x="2303857" y="806962"/>
            <a:ext cx="234464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Outils</a:t>
            </a:r>
            <a:r>
              <a:rPr lang="en-US" sz="13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 et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Architecture</a:t>
            </a:r>
            <a:endParaRPr sz="1300" b="1" dirty="0">
              <a:solidFill>
                <a:schemeClr val="accent5">
                  <a:lumMod val="50000"/>
                </a:schemeClr>
              </a:solidFill>
              <a:latin typeface="Cambria"/>
              <a:ea typeface="Cambria"/>
            </a:endParaRPr>
          </a:p>
        </p:txBody>
      </p:sp>
      <p:sp>
        <p:nvSpPr>
          <p:cNvPr id="28" name="Google Shape;1188;p12">
            <a:extLst>
              <a:ext uri="{FF2B5EF4-FFF2-40B4-BE49-F238E27FC236}">
                <a16:creationId xmlns:a16="http://schemas.microsoft.com/office/drawing/2014/main" id="{3806C5E6-D4EB-2F93-AD09-C127E853748E}"/>
              </a:ext>
            </a:extLst>
          </p:cNvPr>
          <p:cNvSpPr/>
          <p:nvPr/>
        </p:nvSpPr>
        <p:spPr>
          <a:xfrm>
            <a:off x="4214809" y="747778"/>
            <a:ext cx="109118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1192;p12">
            <a:extLst>
              <a:ext uri="{FF2B5EF4-FFF2-40B4-BE49-F238E27FC236}">
                <a16:creationId xmlns:a16="http://schemas.microsoft.com/office/drawing/2014/main" id="{AA2AEAA4-095E-8E8A-4AD2-CFF2F1F71429}"/>
              </a:ext>
            </a:extLst>
          </p:cNvPr>
          <p:cNvSpPr/>
          <p:nvPr/>
        </p:nvSpPr>
        <p:spPr>
          <a:xfrm rot="10800000" flipH="1">
            <a:off x="3378293" y="619380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5482751" y="747777"/>
            <a:ext cx="1042846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5382944" y="827827"/>
            <a:ext cx="124105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Diagrammes de séquences</a:t>
            </a:r>
            <a:endParaRPr lang="fr-FR" sz="1200" dirty="0"/>
          </a:p>
        </p:txBody>
      </p:sp>
      <p:sp>
        <p:nvSpPr>
          <p:cNvPr id="34" name="Google Shape;1189;p12">
            <a:extLst>
              <a:ext uri="{FF2B5EF4-FFF2-40B4-BE49-F238E27FC236}">
                <a16:creationId xmlns:a16="http://schemas.microsoft.com/office/drawing/2014/main" id="{FD534DF4-5828-9C13-0B75-2C7241FF9746}"/>
              </a:ext>
            </a:extLst>
          </p:cNvPr>
          <p:cNvSpPr txBox="1"/>
          <p:nvPr/>
        </p:nvSpPr>
        <p:spPr>
          <a:xfrm>
            <a:off x="4087717" y="812441"/>
            <a:ext cx="137403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smtClean="0">
                <a:solidFill>
                  <a:srgbClr val="BFBFBF"/>
                </a:solidFill>
                <a:latin typeface="Cambria"/>
                <a:ea typeface="Cambria"/>
                <a:sym typeface="Cambria"/>
              </a:rPr>
              <a:t>Conception du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err="1" smtClean="0">
                <a:solidFill>
                  <a:srgbClr val="BFBFBF"/>
                </a:solidFill>
                <a:latin typeface="Cambria"/>
                <a:ea typeface="Cambria"/>
                <a:sym typeface="Cambria"/>
              </a:rPr>
              <a:t>Chatbot</a:t>
            </a:r>
            <a:endParaRPr dirty="0"/>
          </a:p>
        </p:txBody>
      </p:sp>
      <p:sp>
        <p:nvSpPr>
          <p:cNvPr id="95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6635028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6535222" y="827827"/>
            <a:ext cx="155962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Conception du tableau de bord</a:t>
            </a:r>
            <a:endParaRPr lang="fr-FR" sz="1200" dirty="0"/>
          </a:p>
        </p:txBody>
      </p:sp>
      <p:sp>
        <p:nvSpPr>
          <p:cNvPr id="97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8019033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7919227" y="827827"/>
            <a:ext cx="155962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Conception de script</a:t>
            </a:r>
            <a:endParaRPr lang="fr-FR" sz="1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9" name="Picture 15" descr="Jira Logo and symbol, meaning, history,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482" y="6018952"/>
            <a:ext cx="980378" cy="66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7" descr="Fichier:Microsoft Office Teams (2018–present).svg — Wikipédia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331" y="6073920"/>
            <a:ext cx="458700" cy="42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 34"/>
          <p:cNvSpPr/>
          <p:nvPr/>
        </p:nvSpPr>
        <p:spPr>
          <a:xfrm>
            <a:off x="5329602" y="2790438"/>
            <a:ext cx="1604661" cy="1642400"/>
          </a:xfrm>
          <a:custGeom>
            <a:avLst/>
            <a:gdLst>
              <a:gd name="connsiteX0" fmla="*/ 0 w 1969016"/>
              <a:gd name="connsiteY0" fmla="*/ 984508 h 1969016"/>
              <a:gd name="connsiteX1" fmla="*/ 984508 w 1969016"/>
              <a:gd name="connsiteY1" fmla="*/ 0 h 1969016"/>
              <a:gd name="connsiteX2" fmla="*/ 1969016 w 1969016"/>
              <a:gd name="connsiteY2" fmla="*/ 984508 h 1969016"/>
              <a:gd name="connsiteX3" fmla="*/ 984508 w 1969016"/>
              <a:gd name="connsiteY3" fmla="*/ 1969016 h 1969016"/>
              <a:gd name="connsiteX4" fmla="*/ 0 w 1969016"/>
              <a:gd name="connsiteY4" fmla="*/ 984508 h 196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9016" h="1969016">
                <a:moveTo>
                  <a:pt x="0" y="984508"/>
                </a:moveTo>
                <a:cubicBezTo>
                  <a:pt x="0" y="440779"/>
                  <a:pt x="440779" y="0"/>
                  <a:pt x="984508" y="0"/>
                </a:cubicBezTo>
                <a:cubicBezTo>
                  <a:pt x="1528237" y="0"/>
                  <a:pt x="1969016" y="440779"/>
                  <a:pt x="1969016" y="984508"/>
                </a:cubicBezTo>
                <a:cubicBezTo>
                  <a:pt x="1969016" y="1528237"/>
                  <a:pt x="1528237" y="1969016"/>
                  <a:pt x="984508" y="1969016"/>
                </a:cubicBezTo>
                <a:cubicBezTo>
                  <a:pt x="440779" y="1969016"/>
                  <a:pt x="0" y="1528237"/>
                  <a:pt x="0" y="984508"/>
                </a:cubicBezTo>
                <a:close/>
              </a:path>
            </a:pathLst>
          </a:custGeom>
          <a:solidFill>
            <a:srgbClr val="00B0F0">
              <a:alpha val="3922"/>
            </a:srgbClr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70906" tIns="370906" rIns="370906" bIns="370906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6500" kern="1200" dirty="0"/>
              <a:t> </a:t>
            </a:r>
            <a:endParaRPr lang="en-US" sz="6500" kern="1200" dirty="0"/>
          </a:p>
        </p:txBody>
      </p:sp>
      <p:sp>
        <p:nvSpPr>
          <p:cNvPr id="36" name="Freeform 35"/>
          <p:cNvSpPr/>
          <p:nvPr/>
        </p:nvSpPr>
        <p:spPr>
          <a:xfrm>
            <a:off x="6877665" y="1957240"/>
            <a:ext cx="1217178" cy="1030524"/>
          </a:xfrm>
          <a:custGeom>
            <a:avLst/>
            <a:gdLst>
              <a:gd name="connsiteX0" fmla="*/ 0 w 1079424"/>
              <a:gd name="connsiteY0" fmla="*/ 515262 h 1030524"/>
              <a:gd name="connsiteX1" fmla="*/ 539712 w 1079424"/>
              <a:gd name="connsiteY1" fmla="*/ 0 h 1030524"/>
              <a:gd name="connsiteX2" fmla="*/ 1079424 w 1079424"/>
              <a:gd name="connsiteY2" fmla="*/ 515262 h 1030524"/>
              <a:gd name="connsiteX3" fmla="*/ 539712 w 1079424"/>
              <a:gd name="connsiteY3" fmla="*/ 1030524 h 1030524"/>
              <a:gd name="connsiteX4" fmla="*/ 0 w 1079424"/>
              <a:gd name="connsiteY4" fmla="*/ 515262 h 103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424" h="1030524">
                <a:moveTo>
                  <a:pt x="0" y="515262"/>
                </a:moveTo>
                <a:cubicBezTo>
                  <a:pt x="0" y="230691"/>
                  <a:pt x="241637" y="0"/>
                  <a:pt x="539712" y="0"/>
                </a:cubicBezTo>
                <a:cubicBezTo>
                  <a:pt x="837787" y="0"/>
                  <a:pt x="1079424" y="230691"/>
                  <a:pt x="1079424" y="515262"/>
                </a:cubicBezTo>
                <a:cubicBezTo>
                  <a:pt x="1079424" y="799833"/>
                  <a:pt x="837787" y="1030524"/>
                  <a:pt x="539712" y="1030524"/>
                </a:cubicBezTo>
                <a:cubicBezTo>
                  <a:pt x="241637" y="1030524"/>
                  <a:pt x="0" y="799833"/>
                  <a:pt x="0" y="515262"/>
                </a:cubicBezTo>
                <a:close/>
              </a:path>
            </a:pathLst>
          </a:custGeom>
          <a:solidFill>
            <a:srgbClr val="92D050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168238" tIns="161077" rIns="168238" bIns="161077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b="1" kern="1200" dirty="0" smtClean="0"/>
              <a:t>Orchestration</a:t>
            </a:r>
            <a:endParaRPr lang="en-US" sz="900" b="1" kern="1200" dirty="0"/>
          </a:p>
        </p:txBody>
      </p:sp>
      <p:sp>
        <p:nvSpPr>
          <p:cNvPr id="37" name="Freeform 36"/>
          <p:cNvSpPr/>
          <p:nvPr/>
        </p:nvSpPr>
        <p:spPr>
          <a:xfrm>
            <a:off x="7404845" y="4131021"/>
            <a:ext cx="984508" cy="984508"/>
          </a:xfrm>
          <a:custGeom>
            <a:avLst/>
            <a:gdLst>
              <a:gd name="connsiteX0" fmla="*/ 0 w 984508"/>
              <a:gd name="connsiteY0" fmla="*/ 492254 h 984508"/>
              <a:gd name="connsiteX1" fmla="*/ 492254 w 984508"/>
              <a:gd name="connsiteY1" fmla="*/ 0 h 984508"/>
              <a:gd name="connsiteX2" fmla="*/ 984508 w 984508"/>
              <a:gd name="connsiteY2" fmla="*/ 492254 h 984508"/>
              <a:gd name="connsiteX3" fmla="*/ 492254 w 984508"/>
              <a:gd name="connsiteY3" fmla="*/ 984508 h 984508"/>
              <a:gd name="connsiteX4" fmla="*/ 0 w 984508"/>
              <a:gd name="connsiteY4" fmla="*/ 492254 h 98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508" h="984508">
                <a:moveTo>
                  <a:pt x="0" y="492254"/>
                </a:moveTo>
                <a:cubicBezTo>
                  <a:pt x="0" y="220390"/>
                  <a:pt x="220390" y="0"/>
                  <a:pt x="492254" y="0"/>
                </a:cubicBezTo>
                <a:cubicBezTo>
                  <a:pt x="764118" y="0"/>
                  <a:pt x="984508" y="220390"/>
                  <a:pt x="984508" y="492254"/>
                </a:cubicBezTo>
                <a:cubicBezTo>
                  <a:pt x="984508" y="764118"/>
                  <a:pt x="764118" y="984508"/>
                  <a:pt x="492254" y="984508"/>
                </a:cubicBezTo>
                <a:cubicBezTo>
                  <a:pt x="220390" y="984508"/>
                  <a:pt x="0" y="764118"/>
                  <a:pt x="0" y="492254"/>
                </a:cubicBezTo>
                <a:close/>
              </a:path>
            </a:pathLst>
          </a:custGeom>
          <a:solidFill>
            <a:srgbClr val="C00000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154338" tIns="154338" rIns="154338" bIns="154338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b="1" kern="1200" dirty="0" err="1" smtClean="0"/>
              <a:t>Frontend</a:t>
            </a:r>
            <a:endParaRPr lang="fr-FR" sz="900" b="1" kern="1200" dirty="0" smtClean="0"/>
          </a:p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kern="1200" dirty="0" smtClean="0"/>
              <a:t>(Interface et tableau de </a:t>
            </a:r>
            <a:r>
              <a:rPr lang="fr-FR" sz="900" kern="1200" dirty="0" err="1" smtClean="0"/>
              <a:t>board</a:t>
            </a:r>
            <a:r>
              <a:rPr lang="fr-FR" sz="900" kern="1200" dirty="0" smtClean="0"/>
              <a:t>) </a:t>
            </a:r>
            <a:endParaRPr lang="en-US" sz="900" kern="1200" dirty="0"/>
          </a:p>
        </p:txBody>
      </p:sp>
      <p:sp>
        <p:nvSpPr>
          <p:cNvPr id="38" name="Freeform 37"/>
          <p:cNvSpPr/>
          <p:nvPr/>
        </p:nvSpPr>
        <p:spPr>
          <a:xfrm>
            <a:off x="5739556" y="4723200"/>
            <a:ext cx="1079732" cy="984508"/>
          </a:xfrm>
          <a:custGeom>
            <a:avLst/>
            <a:gdLst>
              <a:gd name="connsiteX0" fmla="*/ 0 w 984508"/>
              <a:gd name="connsiteY0" fmla="*/ 492254 h 984508"/>
              <a:gd name="connsiteX1" fmla="*/ 492254 w 984508"/>
              <a:gd name="connsiteY1" fmla="*/ 0 h 984508"/>
              <a:gd name="connsiteX2" fmla="*/ 984508 w 984508"/>
              <a:gd name="connsiteY2" fmla="*/ 492254 h 984508"/>
              <a:gd name="connsiteX3" fmla="*/ 492254 w 984508"/>
              <a:gd name="connsiteY3" fmla="*/ 984508 h 984508"/>
              <a:gd name="connsiteX4" fmla="*/ 0 w 984508"/>
              <a:gd name="connsiteY4" fmla="*/ 492254 h 98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508" h="984508">
                <a:moveTo>
                  <a:pt x="0" y="492254"/>
                </a:moveTo>
                <a:cubicBezTo>
                  <a:pt x="0" y="220390"/>
                  <a:pt x="220390" y="0"/>
                  <a:pt x="492254" y="0"/>
                </a:cubicBezTo>
                <a:cubicBezTo>
                  <a:pt x="764118" y="0"/>
                  <a:pt x="984508" y="220390"/>
                  <a:pt x="984508" y="492254"/>
                </a:cubicBezTo>
                <a:cubicBezTo>
                  <a:pt x="984508" y="764118"/>
                  <a:pt x="764118" y="984508"/>
                  <a:pt x="492254" y="984508"/>
                </a:cubicBezTo>
                <a:cubicBezTo>
                  <a:pt x="220390" y="984508"/>
                  <a:pt x="0" y="764118"/>
                  <a:pt x="0" y="492254"/>
                </a:cubicBezTo>
                <a:close/>
              </a:path>
            </a:pathLst>
          </a:custGeom>
          <a:solidFill>
            <a:srgbClr val="00B0F0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154338" tIns="154338" rIns="154338" bIns="154338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b="1" kern="1200" dirty="0" smtClean="0"/>
              <a:t>Collaboration </a:t>
            </a:r>
            <a:endParaRPr lang="en-US" sz="900" b="1" kern="1200" dirty="0"/>
          </a:p>
        </p:txBody>
      </p:sp>
      <p:sp>
        <p:nvSpPr>
          <p:cNvPr id="39" name="Freeform 38"/>
          <p:cNvSpPr/>
          <p:nvPr/>
        </p:nvSpPr>
        <p:spPr>
          <a:xfrm>
            <a:off x="4208523" y="4109924"/>
            <a:ext cx="984508" cy="984508"/>
          </a:xfrm>
          <a:custGeom>
            <a:avLst/>
            <a:gdLst>
              <a:gd name="connsiteX0" fmla="*/ 0 w 984508"/>
              <a:gd name="connsiteY0" fmla="*/ 492254 h 984508"/>
              <a:gd name="connsiteX1" fmla="*/ 492254 w 984508"/>
              <a:gd name="connsiteY1" fmla="*/ 0 h 984508"/>
              <a:gd name="connsiteX2" fmla="*/ 984508 w 984508"/>
              <a:gd name="connsiteY2" fmla="*/ 492254 h 984508"/>
              <a:gd name="connsiteX3" fmla="*/ 492254 w 984508"/>
              <a:gd name="connsiteY3" fmla="*/ 984508 h 984508"/>
              <a:gd name="connsiteX4" fmla="*/ 0 w 984508"/>
              <a:gd name="connsiteY4" fmla="*/ 492254 h 98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508" h="984508">
                <a:moveTo>
                  <a:pt x="0" y="492254"/>
                </a:moveTo>
                <a:cubicBezTo>
                  <a:pt x="0" y="220390"/>
                  <a:pt x="220390" y="0"/>
                  <a:pt x="492254" y="0"/>
                </a:cubicBezTo>
                <a:cubicBezTo>
                  <a:pt x="764118" y="0"/>
                  <a:pt x="984508" y="220390"/>
                  <a:pt x="984508" y="492254"/>
                </a:cubicBezTo>
                <a:cubicBezTo>
                  <a:pt x="984508" y="764118"/>
                  <a:pt x="764118" y="984508"/>
                  <a:pt x="492254" y="984508"/>
                </a:cubicBezTo>
                <a:cubicBezTo>
                  <a:pt x="220390" y="984508"/>
                  <a:pt x="0" y="764118"/>
                  <a:pt x="0" y="49225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154338" tIns="154338" rIns="154338" bIns="154338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b="1" kern="1200" dirty="0"/>
              <a:t>Base de données</a:t>
            </a:r>
            <a:endParaRPr lang="en-US" sz="900" b="1" kern="1200" dirty="0"/>
          </a:p>
        </p:txBody>
      </p:sp>
      <p:sp>
        <p:nvSpPr>
          <p:cNvPr id="40" name="Freeform 39"/>
          <p:cNvSpPr/>
          <p:nvPr/>
        </p:nvSpPr>
        <p:spPr>
          <a:xfrm>
            <a:off x="4168119" y="1957261"/>
            <a:ext cx="1161483" cy="980452"/>
          </a:xfrm>
          <a:custGeom>
            <a:avLst/>
            <a:gdLst>
              <a:gd name="connsiteX0" fmla="*/ 0 w 1161483"/>
              <a:gd name="connsiteY0" fmla="*/ 490226 h 980452"/>
              <a:gd name="connsiteX1" fmla="*/ 580742 w 1161483"/>
              <a:gd name="connsiteY1" fmla="*/ 0 h 980452"/>
              <a:gd name="connsiteX2" fmla="*/ 1161484 w 1161483"/>
              <a:gd name="connsiteY2" fmla="*/ 490226 h 980452"/>
              <a:gd name="connsiteX3" fmla="*/ 580742 w 1161483"/>
              <a:gd name="connsiteY3" fmla="*/ 980452 h 980452"/>
              <a:gd name="connsiteX4" fmla="*/ 0 w 1161483"/>
              <a:gd name="connsiteY4" fmla="*/ 490226 h 980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1483" h="980452">
                <a:moveTo>
                  <a:pt x="0" y="490226"/>
                </a:moveTo>
                <a:cubicBezTo>
                  <a:pt x="0" y="219482"/>
                  <a:pt x="260007" y="0"/>
                  <a:pt x="580742" y="0"/>
                </a:cubicBezTo>
                <a:cubicBezTo>
                  <a:pt x="901477" y="0"/>
                  <a:pt x="1161484" y="219482"/>
                  <a:pt x="1161484" y="490226"/>
                </a:cubicBezTo>
                <a:cubicBezTo>
                  <a:pt x="1161484" y="760970"/>
                  <a:pt x="901477" y="980452"/>
                  <a:pt x="580742" y="980452"/>
                </a:cubicBezTo>
                <a:cubicBezTo>
                  <a:pt x="260007" y="980452"/>
                  <a:pt x="0" y="760970"/>
                  <a:pt x="0" y="490226"/>
                </a:cubicBezTo>
                <a:close/>
              </a:path>
            </a:pathLst>
          </a:custGeom>
          <a:solidFill>
            <a:srgbClr val="7030A0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182795" tIns="156284" rIns="182795" bIns="156284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 i="0" kern="1200" dirty="0" err="1" smtClean="0"/>
              <a:t>Contrôle</a:t>
            </a:r>
            <a:r>
              <a:rPr lang="en-US" sz="900" b="1" i="0" kern="1200" dirty="0" smtClean="0"/>
              <a:t> de version du code</a:t>
            </a:r>
            <a:endParaRPr lang="en-US" sz="900" b="1" kern="1200" dirty="0"/>
          </a:p>
        </p:txBody>
      </p:sp>
      <p:cxnSp>
        <p:nvCxnSpPr>
          <p:cNvPr id="41" name="Connector: Elbow 45">
            <a:extLst>
              <a:ext uri="{FF2B5EF4-FFF2-40B4-BE49-F238E27FC236}">
                <a16:creationId xmlns:a16="http://schemas.microsoft.com/office/drawing/2014/main" id="{24CC2E35-128C-494E-BFD0-4AEFB9C12D6F}"/>
              </a:ext>
            </a:extLst>
          </p:cNvPr>
          <p:cNvCxnSpPr>
            <a:cxnSpLocks/>
          </p:cNvCxnSpPr>
          <p:nvPr/>
        </p:nvCxnSpPr>
        <p:spPr>
          <a:xfrm>
            <a:off x="7115266" y="3482918"/>
            <a:ext cx="842229" cy="663302"/>
          </a:xfrm>
          <a:prstGeom prst="bentConnector3">
            <a:avLst>
              <a:gd name="adj1" fmla="val 100285"/>
            </a:avLst>
          </a:prstGeom>
          <a:ln w="28575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72">
            <a:extLst>
              <a:ext uri="{FF2B5EF4-FFF2-40B4-BE49-F238E27FC236}">
                <a16:creationId xmlns:a16="http://schemas.microsoft.com/office/drawing/2014/main" id="{B6E25FAB-268D-4022-B6B0-C2D426224EB2}"/>
              </a:ext>
            </a:extLst>
          </p:cNvPr>
          <p:cNvCxnSpPr>
            <a:cxnSpLocks/>
          </p:cNvCxnSpPr>
          <p:nvPr/>
        </p:nvCxnSpPr>
        <p:spPr>
          <a:xfrm rot="5400000">
            <a:off x="4692074" y="3768482"/>
            <a:ext cx="379143" cy="376332"/>
          </a:xfrm>
          <a:prstGeom prst="bentConnector3">
            <a:avLst>
              <a:gd name="adj1" fmla="val -3313"/>
            </a:avLst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77">
            <a:extLst>
              <a:ext uri="{FF2B5EF4-FFF2-40B4-BE49-F238E27FC236}">
                <a16:creationId xmlns:a16="http://schemas.microsoft.com/office/drawing/2014/main" id="{A0D849A9-56EF-4DAE-8750-44EA33E05174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93714" y="3014422"/>
            <a:ext cx="644140" cy="497944"/>
          </a:xfrm>
          <a:prstGeom prst="bentConnector3">
            <a:avLst>
              <a:gd name="adj1" fmla="val -806"/>
            </a:avLst>
          </a:prstGeom>
          <a:ln w="28575">
            <a:solidFill>
              <a:srgbClr val="D49CD5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88">
            <a:extLst>
              <a:ext uri="{FF2B5EF4-FFF2-40B4-BE49-F238E27FC236}">
                <a16:creationId xmlns:a16="http://schemas.microsoft.com/office/drawing/2014/main" id="{7584F3EE-3ACC-439E-93E4-0AA26220D0A8}"/>
              </a:ext>
            </a:extLst>
          </p:cNvPr>
          <p:cNvCxnSpPr>
            <a:cxnSpLocks/>
          </p:cNvCxnSpPr>
          <p:nvPr/>
        </p:nvCxnSpPr>
        <p:spPr>
          <a:xfrm flipV="1">
            <a:off x="6070658" y="2401918"/>
            <a:ext cx="823231" cy="263709"/>
          </a:xfrm>
          <a:prstGeom prst="bentConnector3">
            <a:avLst>
              <a:gd name="adj1" fmla="val 1074"/>
            </a:avLst>
          </a:prstGeom>
          <a:ln w="28575">
            <a:solidFill>
              <a:srgbClr val="92D05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106">
            <a:extLst>
              <a:ext uri="{FF2B5EF4-FFF2-40B4-BE49-F238E27FC236}">
                <a16:creationId xmlns:a16="http://schemas.microsoft.com/office/drawing/2014/main" id="{132F3926-5D7D-4731-B2C8-FDEB4A1E85A5}"/>
              </a:ext>
            </a:extLst>
          </p:cNvPr>
          <p:cNvCxnSpPr>
            <a:cxnSpLocks/>
            <a:stCxn id="36" idx="2"/>
          </p:cNvCxnSpPr>
          <p:nvPr/>
        </p:nvCxnSpPr>
        <p:spPr>
          <a:xfrm flipV="1">
            <a:off x="8094843" y="2441508"/>
            <a:ext cx="892924" cy="30994"/>
          </a:xfrm>
          <a:prstGeom prst="curvedConnector3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112">
            <a:extLst>
              <a:ext uri="{FF2B5EF4-FFF2-40B4-BE49-F238E27FC236}">
                <a16:creationId xmlns:a16="http://schemas.microsoft.com/office/drawing/2014/main" id="{B233FEBA-6EFA-43B4-A84D-3F2EEF71BF9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91226" y="4755805"/>
            <a:ext cx="1020628" cy="351703"/>
          </a:xfrm>
          <a:prstGeom prst="curvedConnector3">
            <a:avLst/>
          </a:prstGeom>
          <a:ln w="28575">
            <a:solidFill>
              <a:srgbClr val="F3AF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116">
            <a:extLst>
              <a:ext uri="{FF2B5EF4-FFF2-40B4-BE49-F238E27FC236}">
                <a16:creationId xmlns:a16="http://schemas.microsoft.com/office/drawing/2014/main" id="{5A852046-C95B-4341-A233-AE780CDBB6BB}"/>
              </a:ext>
            </a:extLst>
          </p:cNvPr>
          <p:cNvCxnSpPr>
            <a:cxnSpLocks/>
          </p:cNvCxnSpPr>
          <p:nvPr/>
        </p:nvCxnSpPr>
        <p:spPr>
          <a:xfrm rot="10800000">
            <a:off x="3438652" y="1978834"/>
            <a:ext cx="636018" cy="449975"/>
          </a:xfrm>
          <a:prstGeom prst="curvedConnector3">
            <a:avLst>
              <a:gd name="adj1" fmla="val 50000"/>
            </a:avLst>
          </a:prstGeom>
          <a:ln w="28575">
            <a:solidFill>
              <a:srgbClr val="D49C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8">
            <a:extLst>
              <a:ext uri="{FF2B5EF4-FFF2-40B4-BE49-F238E27FC236}">
                <a16:creationId xmlns:a16="http://schemas.microsoft.com/office/drawing/2014/main" id="{5D0B0A0F-1434-4B3F-B6C5-93BE770B7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06" y="1810215"/>
            <a:ext cx="922308" cy="38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 descr="A red paper boat with black text&#10;&#10;Description automatically generated">
            <a:extLst>
              <a:ext uri="{FF2B5EF4-FFF2-40B4-BE49-F238E27FC236}">
                <a16:creationId xmlns:a16="http://schemas.microsoft.com/office/drawing/2014/main" id="{46152FFE-8BDD-818A-E366-B10CBF2B5A8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409" y="5538984"/>
            <a:ext cx="1400716" cy="819493"/>
          </a:xfrm>
          <a:prstGeom prst="rect">
            <a:avLst/>
          </a:prstGeom>
        </p:spPr>
      </p:pic>
      <p:cxnSp>
        <p:nvCxnSpPr>
          <p:cNvPr id="50" name="Connector: Curved 12">
            <a:extLst>
              <a:ext uri="{FF2B5EF4-FFF2-40B4-BE49-F238E27FC236}">
                <a16:creationId xmlns:a16="http://schemas.microsoft.com/office/drawing/2014/main" id="{E1AE4680-A690-D148-9875-6C992CDA6564}"/>
              </a:ext>
            </a:extLst>
          </p:cNvPr>
          <p:cNvCxnSpPr>
            <a:cxnSpLocks/>
          </p:cNvCxnSpPr>
          <p:nvPr/>
        </p:nvCxnSpPr>
        <p:spPr>
          <a:xfrm>
            <a:off x="8200724" y="4973821"/>
            <a:ext cx="686201" cy="680795"/>
          </a:xfrm>
          <a:prstGeom prst="curvedConnector3">
            <a:avLst>
              <a:gd name="adj1" fmla="val 50000"/>
            </a:avLst>
          </a:prstGeom>
          <a:ln w="28575">
            <a:solidFill>
              <a:srgbClr val="BC3B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4" descr="Docker for Developers: Understanding the Core Concepts – Code with Dan Blog">
            <a:extLst>
              <a:ext uri="{FF2B5EF4-FFF2-40B4-BE49-F238E27FC236}">
                <a16:creationId xmlns:a16="http://schemas.microsoft.com/office/drawing/2014/main" id="{12FD7707-E610-176F-E161-382FF1A46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783" y="3623862"/>
            <a:ext cx="1251505" cy="70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796" y="3198757"/>
            <a:ext cx="568321" cy="56832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099" y="2893998"/>
            <a:ext cx="1267481" cy="469813"/>
          </a:xfrm>
          <a:prstGeom prst="rect">
            <a:avLst/>
          </a:prstGeom>
        </p:spPr>
      </p:pic>
      <p:cxnSp>
        <p:nvCxnSpPr>
          <p:cNvPr id="54" name="Connector: Curved 116">
            <a:extLst>
              <a:ext uri="{FF2B5EF4-FFF2-40B4-BE49-F238E27FC236}">
                <a16:creationId xmlns:a16="http://schemas.microsoft.com/office/drawing/2014/main" id="{5A852046-C95B-4341-A233-AE780CDBB6BB}"/>
              </a:ext>
            </a:extLst>
          </p:cNvPr>
          <p:cNvCxnSpPr>
            <a:cxnSpLocks/>
            <a:stCxn id="48" idx="2"/>
            <a:endCxn id="53" idx="0"/>
          </p:cNvCxnSpPr>
          <p:nvPr/>
        </p:nvCxnSpPr>
        <p:spPr>
          <a:xfrm rot="5400000">
            <a:off x="2043906" y="2065444"/>
            <a:ext cx="699488" cy="957620"/>
          </a:xfrm>
          <a:prstGeom prst="curvedConnector3">
            <a:avLst>
              <a:gd name="adj1" fmla="val 50000"/>
            </a:avLst>
          </a:prstGeom>
          <a:ln w="28575">
            <a:solidFill>
              <a:srgbClr val="D49C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004078" y="2188497"/>
            <a:ext cx="14551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 smtClean="0">
                <a:solidFill>
                  <a:srgbClr val="B797CF"/>
                </a:solidFill>
              </a:rPr>
              <a:t>Stockage</a:t>
            </a:r>
            <a:r>
              <a:rPr lang="en-US" sz="1200" b="1" dirty="0" smtClean="0">
                <a:solidFill>
                  <a:srgbClr val="B797CF"/>
                </a:solidFill>
              </a:rPr>
              <a:t> et </a:t>
            </a:r>
            <a:r>
              <a:rPr lang="en-US" sz="1200" b="1" dirty="0" err="1" smtClean="0">
                <a:solidFill>
                  <a:srgbClr val="B797CF"/>
                </a:solidFill>
              </a:rPr>
              <a:t>suivi</a:t>
            </a:r>
            <a:endParaRPr lang="en-US" sz="1200" b="1" dirty="0" smtClean="0">
              <a:solidFill>
                <a:srgbClr val="B797CF"/>
              </a:solidFill>
            </a:endParaRPr>
          </a:p>
          <a:p>
            <a:pPr algn="ctr"/>
            <a:r>
              <a:rPr lang="en-US" sz="1200" b="1" dirty="0">
                <a:solidFill>
                  <a:srgbClr val="B797CF"/>
                </a:solidFill>
              </a:rPr>
              <a:t>d</a:t>
            </a:r>
            <a:r>
              <a:rPr lang="en-US" sz="1200" b="1" dirty="0" smtClean="0">
                <a:solidFill>
                  <a:srgbClr val="B797CF"/>
                </a:solidFill>
              </a:rPr>
              <a:t>u code</a:t>
            </a:r>
            <a:endParaRPr lang="en-US" sz="1200" b="1" dirty="0">
              <a:solidFill>
                <a:srgbClr val="B797CF"/>
              </a:solidFill>
            </a:endParaRPr>
          </a:p>
        </p:txBody>
      </p:sp>
      <p:pic>
        <p:nvPicPr>
          <p:cNvPr id="56" name="Picture 5" descr="The Milvus Project · GitHu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727" y="3962584"/>
            <a:ext cx="783233" cy="78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9" descr="ORACLE DB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951" y="4793512"/>
            <a:ext cx="578275" cy="6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1" descr="Apache Hive — Wikipédia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404" y="5611077"/>
            <a:ext cx="569758" cy="51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3" descr="Apache Airflow — Wikipédia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814" y="2216452"/>
            <a:ext cx="1099400" cy="42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ctor: Curved 112">
            <a:extLst>
              <a:ext uri="{FF2B5EF4-FFF2-40B4-BE49-F238E27FC236}">
                <a16:creationId xmlns:a16="http://schemas.microsoft.com/office/drawing/2014/main" id="{B233FEBA-6EFA-43B4-A84D-3F2EEF71BF96}"/>
              </a:ext>
            </a:extLst>
          </p:cNvPr>
          <p:cNvCxnSpPr>
            <a:cxnSpLocks/>
          </p:cNvCxnSpPr>
          <p:nvPr/>
        </p:nvCxnSpPr>
        <p:spPr>
          <a:xfrm rot="5400000">
            <a:off x="3397293" y="5052907"/>
            <a:ext cx="1114431" cy="514692"/>
          </a:xfrm>
          <a:prstGeom prst="curvedConnector2">
            <a:avLst/>
          </a:prstGeom>
          <a:ln w="28575">
            <a:solidFill>
              <a:srgbClr val="F3AF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112">
            <a:extLst>
              <a:ext uri="{FF2B5EF4-FFF2-40B4-BE49-F238E27FC236}">
                <a16:creationId xmlns:a16="http://schemas.microsoft.com/office/drawing/2014/main" id="{B233FEBA-6EFA-43B4-A84D-3F2EEF71BF96}"/>
              </a:ext>
            </a:extLst>
          </p:cNvPr>
          <p:cNvCxnSpPr>
            <a:cxnSpLocks/>
          </p:cNvCxnSpPr>
          <p:nvPr/>
        </p:nvCxnSpPr>
        <p:spPr>
          <a:xfrm rot="10800000">
            <a:off x="3531960" y="4354202"/>
            <a:ext cx="687206" cy="383450"/>
          </a:xfrm>
          <a:prstGeom prst="curvedConnector3">
            <a:avLst>
              <a:gd name="adj1" fmla="val 50000"/>
            </a:avLst>
          </a:prstGeom>
          <a:ln w="28575">
            <a:solidFill>
              <a:srgbClr val="F3AF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116">
            <a:extLst>
              <a:ext uri="{FF2B5EF4-FFF2-40B4-BE49-F238E27FC236}">
                <a16:creationId xmlns:a16="http://schemas.microsoft.com/office/drawing/2014/main" id="{5A852046-C95B-4341-A233-AE780CDBB6BB}"/>
              </a:ext>
            </a:extLst>
          </p:cNvPr>
          <p:cNvCxnSpPr>
            <a:cxnSpLocks/>
          </p:cNvCxnSpPr>
          <p:nvPr/>
        </p:nvCxnSpPr>
        <p:spPr>
          <a:xfrm rot="5400000">
            <a:off x="5759986" y="5665510"/>
            <a:ext cx="389271" cy="379451"/>
          </a:xfrm>
          <a:prstGeom prst="curvedConnector3">
            <a:avLst>
              <a:gd name="adj1" fmla="val 5000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116">
            <a:extLst>
              <a:ext uri="{FF2B5EF4-FFF2-40B4-BE49-F238E27FC236}">
                <a16:creationId xmlns:a16="http://schemas.microsoft.com/office/drawing/2014/main" id="{5A852046-C95B-4341-A233-AE780CDBB6B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09655" y="5688701"/>
            <a:ext cx="347147" cy="308169"/>
          </a:xfrm>
          <a:prstGeom prst="curvedConnector3">
            <a:avLst>
              <a:gd name="adj1" fmla="val 5000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45">
            <a:extLst>
              <a:ext uri="{FF2B5EF4-FFF2-40B4-BE49-F238E27FC236}">
                <a16:creationId xmlns:a16="http://schemas.microsoft.com/office/drawing/2014/main" id="{24CC2E35-128C-494E-BFD0-4AEFB9C12D6F}"/>
              </a:ext>
            </a:extLst>
          </p:cNvPr>
          <p:cNvCxnSpPr>
            <a:cxnSpLocks/>
          </p:cNvCxnSpPr>
          <p:nvPr/>
        </p:nvCxnSpPr>
        <p:spPr>
          <a:xfrm rot="5400000">
            <a:off x="6043654" y="4467388"/>
            <a:ext cx="491581" cy="20044"/>
          </a:xfrm>
          <a:prstGeom prst="bentConnector4">
            <a:avLst>
              <a:gd name="adj1" fmla="val 50000"/>
              <a:gd name="adj2" fmla="val 155777"/>
            </a:avLst>
          </a:prstGeom>
          <a:ln w="28575">
            <a:solidFill>
              <a:srgbClr val="7FD7F7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2" descr="Python (programming language) - Wikipedia"/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877" y="3275747"/>
            <a:ext cx="425678" cy="46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pache Atlas- Quick start (part I — REST &amp; UI) | by Alexey Artemov | Medium"/>
          <p:cNvPicPr>
            <a:picLocks noChangeAspect="1" noChangeArrowheads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7" b="37134"/>
          <a:stretch/>
        </p:blipFill>
        <p:spPr bwMode="auto">
          <a:xfrm>
            <a:off x="716645" y="5795010"/>
            <a:ext cx="1617184" cy="3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Connector: Curved 112">
            <a:extLst>
              <a:ext uri="{FF2B5EF4-FFF2-40B4-BE49-F238E27FC236}">
                <a16:creationId xmlns:a16="http://schemas.microsoft.com/office/drawing/2014/main" id="{B233FEBA-6EFA-43B4-A84D-3F2EEF71BF96}"/>
              </a:ext>
            </a:extLst>
          </p:cNvPr>
          <p:cNvCxnSpPr>
            <a:cxnSpLocks/>
            <a:stCxn id="58" idx="1"/>
            <a:endCxn id="5124" idx="3"/>
          </p:cNvCxnSpPr>
          <p:nvPr/>
        </p:nvCxnSpPr>
        <p:spPr>
          <a:xfrm rot="10800000" flipV="1">
            <a:off x="2333830" y="5867468"/>
            <a:ext cx="793575" cy="81262"/>
          </a:xfrm>
          <a:prstGeom prst="curvedConnector3">
            <a:avLst>
              <a:gd name="adj1" fmla="val 50000"/>
            </a:avLst>
          </a:prstGeom>
          <a:ln w="28575">
            <a:solidFill>
              <a:srgbClr val="F3AF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Power BI Logo, symbol, meaning, history, PNG, brand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63" y="4421576"/>
            <a:ext cx="798957" cy="4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Connector: Curved 12">
            <a:extLst>
              <a:ext uri="{FF2B5EF4-FFF2-40B4-BE49-F238E27FC236}">
                <a16:creationId xmlns:a16="http://schemas.microsoft.com/office/drawing/2014/main" id="{E1AE4680-A690-D148-9875-6C992CDA6564}"/>
              </a:ext>
            </a:extLst>
          </p:cNvPr>
          <p:cNvCxnSpPr>
            <a:cxnSpLocks/>
          </p:cNvCxnSpPr>
          <p:nvPr/>
        </p:nvCxnSpPr>
        <p:spPr>
          <a:xfrm>
            <a:off x="8200821" y="4970523"/>
            <a:ext cx="686201" cy="680795"/>
          </a:xfrm>
          <a:prstGeom prst="curvedConnector3">
            <a:avLst>
              <a:gd name="adj1" fmla="val 50000"/>
            </a:avLst>
          </a:prstGeom>
          <a:ln w="28575">
            <a:solidFill>
              <a:srgbClr val="BC3B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12">
            <a:extLst>
              <a:ext uri="{FF2B5EF4-FFF2-40B4-BE49-F238E27FC236}">
                <a16:creationId xmlns:a16="http://schemas.microsoft.com/office/drawing/2014/main" id="{E1AE4680-A690-D148-9875-6C992CDA6564}"/>
              </a:ext>
            </a:extLst>
          </p:cNvPr>
          <p:cNvCxnSpPr>
            <a:cxnSpLocks/>
            <a:endCxn id="5128" idx="1"/>
          </p:cNvCxnSpPr>
          <p:nvPr/>
        </p:nvCxnSpPr>
        <p:spPr>
          <a:xfrm flipV="1">
            <a:off x="8218176" y="4646283"/>
            <a:ext cx="956787" cy="327538"/>
          </a:xfrm>
          <a:prstGeom prst="curvedConnector3">
            <a:avLst>
              <a:gd name="adj1" fmla="val 50000"/>
            </a:avLst>
          </a:prstGeom>
          <a:ln w="28575">
            <a:solidFill>
              <a:srgbClr val="BC3B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601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158;p12">
            <a:extLst>
              <a:ext uri="{FF2B5EF4-FFF2-40B4-BE49-F238E27FC236}">
                <a16:creationId xmlns:a16="http://schemas.microsoft.com/office/drawing/2014/main" id="{E02C43D7-126E-DB47-7963-8C3784EA2759}"/>
              </a:ext>
            </a:extLst>
          </p:cNvPr>
          <p:cNvGrpSpPr/>
          <p:nvPr/>
        </p:nvGrpSpPr>
        <p:grpSpPr>
          <a:xfrm>
            <a:off x="1121229" y="44517"/>
            <a:ext cx="9269802" cy="504057"/>
            <a:chOff x="841108" y="1294358"/>
            <a:chExt cx="7475308" cy="508077"/>
          </a:xfrm>
        </p:grpSpPr>
        <p:sp>
          <p:nvSpPr>
            <p:cNvPr id="17" name="Google Shape;1159;p12">
              <a:extLst>
                <a:ext uri="{FF2B5EF4-FFF2-40B4-BE49-F238E27FC236}">
                  <a16:creationId xmlns:a16="http://schemas.microsoft.com/office/drawing/2014/main" id="{AF31B96A-D787-169A-A31A-CBD4F1F006D0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217925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" name="Google Shape;1160;p12">
              <a:extLst>
                <a:ext uri="{FF2B5EF4-FFF2-40B4-BE49-F238E27FC236}">
                  <a16:creationId xmlns:a16="http://schemas.microsoft.com/office/drawing/2014/main" id="{54AF562E-572F-C7FA-BB27-EE5AE3CFBA41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" name="Google Shape;1161;p12">
              <a:extLst>
                <a:ext uri="{FF2B5EF4-FFF2-40B4-BE49-F238E27FC236}">
                  <a16:creationId xmlns:a16="http://schemas.microsoft.com/office/drawing/2014/main" id="{3E48ED74-9A81-5EFE-E2F7-62E0CF43EC60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" name="Google Shape;1162;p12">
            <a:extLst>
              <a:ext uri="{FF2B5EF4-FFF2-40B4-BE49-F238E27FC236}">
                <a16:creationId xmlns:a16="http://schemas.microsoft.com/office/drawing/2014/main" id="{5A1289F1-6A02-A6E9-47D8-23BE3B14FAA6}"/>
              </a:ext>
            </a:extLst>
          </p:cNvPr>
          <p:cNvSpPr/>
          <p:nvPr/>
        </p:nvSpPr>
        <p:spPr>
          <a:xfrm>
            <a:off x="2427485" y="44516"/>
            <a:ext cx="504056" cy="50405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21" name="Google Shape;1163;p12">
            <a:extLst>
              <a:ext uri="{FF2B5EF4-FFF2-40B4-BE49-F238E27FC236}">
                <a16:creationId xmlns:a16="http://schemas.microsoft.com/office/drawing/2014/main" id="{50AD1C13-CBAC-6183-45F4-6D2EF50EF457}"/>
              </a:ext>
            </a:extLst>
          </p:cNvPr>
          <p:cNvSpPr/>
          <p:nvPr/>
        </p:nvSpPr>
        <p:spPr>
          <a:xfrm>
            <a:off x="9297695" y="34678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sp>
        <p:nvSpPr>
          <p:cNvPr id="22" name="Google Shape;1165;p12">
            <a:extLst>
              <a:ext uri="{FF2B5EF4-FFF2-40B4-BE49-F238E27FC236}">
                <a16:creationId xmlns:a16="http://schemas.microsoft.com/office/drawing/2014/main" id="{A7744FCC-A19D-E095-B5B4-202062AB42B4}"/>
              </a:ext>
            </a:extLst>
          </p:cNvPr>
          <p:cNvSpPr/>
          <p:nvPr/>
        </p:nvSpPr>
        <p:spPr>
          <a:xfrm>
            <a:off x="1293663" y="50530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dirty="0"/>
          </a:p>
        </p:txBody>
      </p:sp>
      <p:sp>
        <p:nvSpPr>
          <p:cNvPr id="23" name="Google Shape;1166;p12">
            <a:extLst>
              <a:ext uri="{FF2B5EF4-FFF2-40B4-BE49-F238E27FC236}">
                <a16:creationId xmlns:a16="http://schemas.microsoft.com/office/drawing/2014/main" id="{26A16779-86A8-1C8E-E114-6158B5D99656}"/>
              </a:ext>
            </a:extLst>
          </p:cNvPr>
          <p:cNvSpPr/>
          <p:nvPr/>
        </p:nvSpPr>
        <p:spPr>
          <a:xfrm>
            <a:off x="1835665" y="4835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 dirty="0"/>
          </a:p>
        </p:txBody>
      </p:sp>
      <p:sp>
        <p:nvSpPr>
          <p:cNvPr id="24" name="Google Shape;1167;p12">
            <a:extLst>
              <a:ext uri="{FF2B5EF4-FFF2-40B4-BE49-F238E27FC236}">
                <a16:creationId xmlns:a16="http://schemas.microsoft.com/office/drawing/2014/main" id="{D29D5B1F-E7EE-ED19-5AB1-F2A879BD5854}"/>
              </a:ext>
            </a:extLst>
          </p:cNvPr>
          <p:cNvSpPr/>
          <p:nvPr/>
        </p:nvSpPr>
        <p:spPr>
          <a:xfrm>
            <a:off x="3003218" y="105314"/>
            <a:ext cx="41331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Conception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5" name="Google Shape;1183;p12">
            <a:extLst>
              <a:ext uri="{FF2B5EF4-FFF2-40B4-BE49-F238E27FC236}">
                <a16:creationId xmlns:a16="http://schemas.microsoft.com/office/drawing/2014/main" id="{64927FF1-CEC8-8AB4-ABEC-12CD71241EB1}"/>
              </a:ext>
            </a:extLst>
          </p:cNvPr>
          <p:cNvSpPr/>
          <p:nvPr/>
        </p:nvSpPr>
        <p:spPr>
          <a:xfrm>
            <a:off x="9886975" y="3146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6" name="Google Shape;1184;p12">
            <a:extLst>
              <a:ext uri="{FF2B5EF4-FFF2-40B4-BE49-F238E27FC236}">
                <a16:creationId xmlns:a16="http://schemas.microsoft.com/office/drawing/2014/main" id="{08BA5131-647F-C5AC-81B4-FB056F345DB6}"/>
              </a:ext>
            </a:extLst>
          </p:cNvPr>
          <p:cNvSpPr/>
          <p:nvPr/>
        </p:nvSpPr>
        <p:spPr>
          <a:xfrm>
            <a:off x="2865843" y="750217"/>
            <a:ext cx="1221874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1188;p12">
            <a:extLst>
              <a:ext uri="{FF2B5EF4-FFF2-40B4-BE49-F238E27FC236}">
                <a16:creationId xmlns:a16="http://schemas.microsoft.com/office/drawing/2014/main" id="{3806C5E6-D4EB-2F93-AD09-C127E853748E}"/>
              </a:ext>
            </a:extLst>
          </p:cNvPr>
          <p:cNvSpPr/>
          <p:nvPr/>
        </p:nvSpPr>
        <p:spPr>
          <a:xfrm>
            <a:off x="4214809" y="747778"/>
            <a:ext cx="109118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1192;p12">
            <a:extLst>
              <a:ext uri="{FF2B5EF4-FFF2-40B4-BE49-F238E27FC236}">
                <a16:creationId xmlns:a16="http://schemas.microsoft.com/office/drawing/2014/main" id="{AA2AEAA4-095E-8E8A-4AD2-CFF2F1F71429}"/>
              </a:ext>
            </a:extLst>
          </p:cNvPr>
          <p:cNvSpPr/>
          <p:nvPr/>
        </p:nvSpPr>
        <p:spPr>
          <a:xfrm rot="10800000" flipH="1">
            <a:off x="3378293" y="619380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5482751" y="747777"/>
            <a:ext cx="1042846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5382944" y="827827"/>
            <a:ext cx="124105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Diagrammes de séquences</a:t>
            </a:r>
            <a:endParaRPr lang="fr-FR" sz="1200" dirty="0"/>
          </a:p>
        </p:txBody>
      </p:sp>
      <p:sp>
        <p:nvSpPr>
          <p:cNvPr id="34" name="Google Shape;1189;p12">
            <a:extLst>
              <a:ext uri="{FF2B5EF4-FFF2-40B4-BE49-F238E27FC236}">
                <a16:creationId xmlns:a16="http://schemas.microsoft.com/office/drawing/2014/main" id="{FD534DF4-5828-9C13-0B75-2C7241FF9746}"/>
              </a:ext>
            </a:extLst>
          </p:cNvPr>
          <p:cNvSpPr txBox="1"/>
          <p:nvPr/>
        </p:nvSpPr>
        <p:spPr>
          <a:xfrm>
            <a:off x="4087717" y="812441"/>
            <a:ext cx="137403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smtClean="0">
                <a:solidFill>
                  <a:srgbClr val="BFBFBF"/>
                </a:solidFill>
                <a:latin typeface="Cambria"/>
                <a:ea typeface="Cambria"/>
                <a:sym typeface="Cambria"/>
              </a:rPr>
              <a:t>Conception du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err="1" smtClean="0">
                <a:solidFill>
                  <a:srgbClr val="BFBFBF"/>
                </a:solidFill>
                <a:latin typeface="Cambria"/>
                <a:ea typeface="Cambria"/>
                <a:sym typeface="Cambria"/>
              </a:rPr>
              <a:t>Chatbot</a:t>
            </a:r>
            <a:endParaRPr dirty="0"/>
          </a:p>
        </p:txBody>
      </p:sp>
      <p:sp>
        <p:nvSpPr>
          <p:cNvPr id="95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6635028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6535222" y="827827"/>
            <a:ext cx="155962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Conception du tableau de bord</a:t>
            </a:r>
            <a:endParaRPr lang="fr-FR" sz="1200" dirty="0"/>
          </a:p>
        </p:txBody>
      </p:sp>
      <p:sp>
        <p:nvSpPr>
          <p:cNvPr id="97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8019033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7919227" y="827827"/>
            <a:ext cx="155962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Conception de script</a:t>
            </a:r>
            <a:endParaRPr lang="fr-FR" sz="1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33" y="1397313"/>
            <a:ext cx="7605810" cy="5185453"/>
          </a:xfrm>
          <a:prstGeom prst="rect">
            <a:avLst/>
          </a:prstGeom>
        </p:spPr>
      </p:pic>
      <p:sp>
        <p:nvSpPr>
          <p:cNvPr id="29" name="Google Shape;1185;p12">
            <a:extLst>
              <a:ext uri="{FF2B5EF4-FFF2-40B4-BE49-F238E27FC236}">
                <a16:creationId xmlns:a16="http://schemas.microsoft.com/office/drawing/2014/main" id="{3A84A75F-F4EA-E91A-8CFB-2D8AB0160FA1}"/>
              </a:ext>
            </a:extLst>
          </p:cNvPr>
          <p:cNvSpPr txBox="1"/>
          <p:nvPr/>
        </p:nvSpPr>
        <p:spPr>
          <a:xfrm>
            <a:off x="2303857" y="806962"/>
            <a:ext cx="234464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Outils</a:t>
            </a:r>
            <a:r>
              <a:rPr lang="en-US" sz="13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 et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Architecture</a:t>
            </a:r>
            <a:endParaRPr sz="1300" b="1" dirty="0">
              <a:solidFill>
                <a:schemeClr val="accent5">
                  <a:lumMod val="50000"/>
                </a:schemeClr>
              </a:solidFill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146213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158;p12">
            <a:extLst>
              <a:ext uri="{FF2B5EF4-FFF2-40B4-BE49-F238E27FC236}">
                <a16:creationId xmlns:a16="http://schemas.microsoft.com/office/drawing/2014/main" id="{E02C43D7-126E-DB47-7963-8C3784EA2759}"/>
              </a:ext>
            </a:extLst>
          </p:cNvPr>
          <p:cNvGrpSpPr/>
          <p:nvPr/>
        </p:nvGrpSpPr>
        <p:grpSpPr>
          <a:xfrm>
            <a:off x="1121229" y="44517"/>
            <a:ext cx="9269802" cy="504057"/>
            <a:chOff x="841108" y="1294358"/>
            <a:chExt cx="7475308" cy="508077"/>
          </a:xfrm>
        </p:grpSpPr>
        <p:sp>
          <p:nvSpPr>
            <p:cNvPr id="17" name="Google Shape;1159;p12">
              <a:extLst>
                <a:ext uri="{FF2B5EF4-FFF2-40B4-BE49-F238E27FC236}">
                  <a16:creationId xmlns:a16="http://schemas.microsoft.com/office/drawing/2014/main" id="{AF31B96A-D787-169A-A31A-CBD4F1F006D0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217925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" name="Google Shape;1160;p12">
              <a:extLst>
                <a:ext uri="{FF2B5EF4-FFF2-40B4-BE49-F238E27FC236}">
                  <a16:creationId xmlns:a16="http://schemas.microsoft.com/office/drawing/2014/main" id="{54AF562E-572F-C7FA-BB27-EE5AE3CFBA41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" name="Google Shape;1161;p12">
              <a:extLst>
                <a:ext uri="{FF2B5EF4-FFF2-40B4-BE49-F238E27FC236}">
                  <a16:creationId xmlns:a16="http://schemas.microsoft.com/office/drawing/2014/main" id="{3E48ED74-9A81-5EFE-E2F7-62E0CF43EC60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" name="Google Shape;1162;p12">
            <a:extLst>
              <a:ext uri="{FF2B5EF4-FFF2-40B4-BE49-F238E27FC236}">
                <a16:creationId xmlns:a16="http://schemas.microsoft.com/office/drawing/2014/main" id="{5A1289F1-6A02-A6E9-47D8-23BE3B14FAA6}"/>
              </a:ext>
            </a:extLst>
          </p:cNvPr>
          <p:cNvSpPr/>
          <p:nvPr/>
        </p:nvSpPr>
        <p:spPr>
          <a:xfrm>
            <a:off x="2427485" y="44516"/>
            <a:ext cx="504056" cy="50405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21" name="Google Shape;1163;p12">
            <a:extLst>
              <a:ext uri="{FF2B5EF4-FFF2-40B4-BE49-F238E27FC236}">
                <a16:creationId xmlns:a16="http://schemas.microsoft.com/office/drawing/2014/main" id="{50AD1C13-CBAC-6183-45F4-6D2EF50EF457}"/>
              </a:ext>
            </a:extLst>
          </p:cNvPr>
          <p:cNvSpPr/>
          <p:nvPr/>
        </p:nvSpPr>
        <p:spPr>
          <a:xfrm>
            <a:off x="9297695" y="34678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sp>
        <p:nvSpPr>
          <p:cNvPr id="22" name="Google Shape;1165;p12">
            <a:extLst>
              <a:ext uri="{FF2B5EF4-FFF2-40B4-BE49-F238E27FC236}">
                <a16:creationId xmlns:a16="http://schemas.microsoft.com/office/drawing/2014/main" id="{A7744FCC-A19D-E095-B5B4-202062AB42B4}"/>
              </a:ext>
            </a:extLst>
          </p:cNvPr>
          <p:cNvSpPr/>
          <p:nvPr/>
        </p:nvSpPr>
        <p:spPr>
          <a:xfrm>
            <a:off x="1293663" y="50530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dirty="0"/>
          </a:p>
        </p:txBody>
      </p:sp>
      <p:sp>
        <p:nvSpPr>
          <p:cNvPr id="23" name="Google Shape;1166;p12">
            <a:extLst>
              <a:ext uri="{FF2B5EF4-FFF2-40B4-BE49-F238E27FC236}">
                <a16:creationId xmlns:a16="http://schemas.microsoft.com/office/drawing/2014/main" id="{26A16779-86A8-1C8E-E114-6158B5D99656}"/>
              </a:ext>
            </a:extLst>
          </p:cNvPr>
          <p:cNvSpPr/>
          <p:nvPr/>
        </p:nvSpPr>
        <p:spPr>
          <a:xfrm>
            <a:off x="1835665" y="4835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 dirty="0"/>
          </a:p>
        </p:txBody>
      </p:sp>
      <p:sp>
        <p:nvSpPr>
          <p:cNvPr id="24" name="Google Shape;1167;p12">
            <a:extLst>
              <a:ext uri="{FF2B5EF4-FFF2-40B4-BE49-F238E27FC236}">
                <a16:creationId xmlns:a16="http://schemas.microsoft.com/office/drawing/2014/main" id="{D29D5B1F-E7EE-ED19-5AB1-F2A879BD5854}"/>
              </a:ext>
            </a:extLst>
          </p:cNvPr>
          <p:cNvSpPr/>
          <p:nvPr/>
        </p:nvSpPr>
        <p:spPr>
          <a:xfrm>
            <a:off x="3003218" y="105314"/>
            <a:ext cx="41331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Conception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5" name="Google Shape;1183;p12">
            <a:extLst>
              <a:ext uri="{FF2B5EF4-FFF2-40B4-BE49-F238E27FC236}">
                <a16:creationId xmlns:a16="http://schemas.microsoft.com/office/drawing/2014/main" id="{64927FF1-CEC8-8AB4-ABEC-12CD71241EB1}"/>
              </a:ext>
            </a:extLst>
          </p:cNvPr>
          <p:cNvSpPr/>
          <p:nvPr/>
        </p:nvSpPr>
        <p:spPr>
          <a:xfrm>
            <a:off x="9886975" y="3146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6" name="Google Shape;1184;p12">
            <a:extLst>
              <a:ext uri="{FF2B5EF4-FFF2-40B4-BE49-F238E27FC236}">
                <a16:creationId xmlns:a16="http://schemas.microsoft.com/office/drawing/2014/main" id="{08BA5131-647F-C5AC-81B4-FB056F345DB6}"/>
              </a:ext>
            </a:extLst>
          </p:cNvPr>
          <p:cNvSpPr/>
          <p:nvPr/>
        </p:nvSpPr>
        <p:spPr>
          <a:xfrm>
            <a:off x="2865843" y="750217"/>
            <a:ext cx="122187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1188;p12">
            <a:extLst>
              <a:ext uri="{FF2B5EF4-FFF2-40B4-BE49-F238E27FC236}">
                <a16:creationId xmlns:a16="http://schemas.microsoft.com/office/drawing/2014/main" id="{3806C5E6-D4EB-2F93-AD09-C127E853748E}"/>
              </a:ext>
            </a:extLst>
          </p:cNvPr>
          <p:cNvSpPr/>
          <p:nvPr/>
        </p:nvSpPr>
        <p:spPr>
          <a:xfrm>
            <a:off x="4214809" y="747778"/>
            <a:ext cx="1091180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1192;p12">
            <a:extLst>
              <a:ext uri="{FF2B5EF4-FFF2-40B4-BE49-F238E27FC236}">
                <a16:creationId xmlns:a16="http://schemas.microsoft.com/office/drawing/2014/main" id="{AA2AEAA4-095E-8E8A-4AD2-CFF2F1F71429}"/>
              </a:ext>
            </a:extLst>
          </p:cNvPr>
          <p:cNvSpPr/>
          <p:nvPr/>
        </p:nvSpPr>
        <p:spPr>
          <a:xfrm rot="10800000" flipH="1">
            <a:off x="4676847" y="619380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5482751" y="747777"/>
            <a:ext cx="1042846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5382944" y="827827"/>
            <a:ext cx="124105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Diagrammes de séquences</a:t>
            </a:r>
            <a:endParaRPr lang="fr-FR" sz="1200" dirty="0"/>
          </a:p>
        </p:txBody>
      </p:sp>
      <p:sp>
        <p:nvSpPr>
          <p:cNvPr id="34" name="Google Shape;1189;p12">
            <a:extLst>
              <a:ext uri="{FF2B5EF4-FFF2-40B4-BE49-F238E27FC236}">
                <a16:creationId xmlns:a16="http://schemas.microsoft.com/office/drawing/2014/main" id="{FD534DF4-5828-9C13-0B75-2C7241FF9746}"/>
              </a:ext>
            </a:extLst>
          </p:cNvPr>
          <p:cNvSpPr txBox="1"/>
          <p:nvPr/>
        </p:nvSpPr>
        <p:spPr>
          <a:xfrm>
            <a:off x="4087717" y="812441"/>
            <a:ext cx="137403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Conception du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err="1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Chatbot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5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6635028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6535222" y="827827"/>
            <a:ext cx="155962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Conception du tableau de bord</a:t>
            </a:r>
            <a:endParaRPr lang="fr-FR" sz="1200" dirty="0"/>
          </a:p>
        </p:txBody>
      </p:sp>
      <p:sp>
        <p:nvSpPr>
          <p:cNvPr id="97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8019033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7919227" y="827827"/>
            <a:ext cx="155962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Conception de script</a:t>
            </a:r>
            <a:endParaRPr lang="fr-FR" sz="1200" dirty="0"/>
          </a:p>
        </p:txBody>
      </p:sp>
      <p:sp>
        <p:nvSpPr>
          <p:cNvPr id="29" name="Rectangle avec flèche vers la droite 10">
            <a:extLst>
              <a:ext uri="{FF2B5EF4-FFF2-40B4-BE49-F238E27FC236}">
                <a16:creationId xmlns:a16="http://schemas.microsoft.com/office/drawing/2014/main" id="{25CF8189-6FF7-C7B0-4C66-48BCE4097CB9}"/>
              </a:ext>
            </a:extLst>
          </p:cNvPr>
          <p:cNvSpPr/>
          <p:nvPr/>
        </p:nvSpPr>
        <p:spPr>
          <a:xfrm>
            <a:off x="2339721" y="2088979"/>
            <a:ext cx="7462029" cy="1498600"/>
          </a:xfrm>
          <a:prstGeom prst="rightArrowCallout">
            <a:avLst>
              <a:gd name="adj1" fmla="val 100000"/>
              <a:gd name="adj2" fmla="val 50000"/>
              <a:gd name="adj3" fmla="val 0"/>
              <a:gd name="adj4" fmla="val 100000"/>
            </a:avLst>
          </a:prstGeom>
          <a:noFill/>
          <a:ln w="3175" cap="flat" cmpd="sng" algn="ctr">
            <a:solidFill>
              <a:schemeClr val="accent1"/>
            </a:solidFill>
            <a:prstDash val="sysDot"/>
          </a:ln>
          <a:effectLst/>
        </p:spPr>
        <p:txBody>
          <a:bodyPr rot="0" spcFirstLastPara="0" vertOverflow="overflow" horzOverflow="overflow" vert="horz" wrap="square" lIns="216000" tIns="45720" rIns="21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fr-FR" sz="1400" b="1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uLnTx/>
              <a:uFillTx/>
              <a:latin typeface="Segoe UI (Corps)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uLnTx/>
                <a:uFillTx/>
                <a:latin typeface="Segoe UI (Corps)"/>
                <a:ea typeface="+mn-ea"/>
                <a:cs typeface="Segoe UI" panose="020B0502040204020203" pitchFamily="34" charset="0"/>
              </a:rPr>
              <a:t>Motivation</a:t>
            </a:r>
            <a:r>
              <a:rPr kumimoji="0" lang="fr-FR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(Corps)"/>
                <a:ea typeface="+mn-ea"/>
                <a:cs typeface="Segoe UI" panose="020B0502040204020203" pitchFamily="34" charset="0"/>
              </a:rPr>
              <a:t>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fr-FR" sz="1400" b="1" i="1" u="none" strike="noStrike" kern="0" cap="none" spc="0" normalizeH="0" baseline="0" noProof="0" dirty="0">
              <a:ln>
                <a:noFill/>
              </a:ln>
              <a:solidFill>
                <a:srgbClr val="E67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(Corps)"/>
              <a:ea typeface="+mn-ea"/>
              <a:cs typeface="Segoe UI" panose="020B0502040204020203" pitchFamily="34" charset="0"/>
            </a:endParaRPr>
          </a:p>
          <a:p>
            <a:pPr algn="just"/>
            <a:r>
              <a:rPr lang="fr-FR" sz="1200" dirty="0">
                <a:latin typeface="Segoe UI (Corps)"/>
              </a:rPr>
              <a:t>Répondre aux interrogations spécifiques des utilisateurs concernant les données de logs, pour extraire le maximum des insights sur les erreurs, les warnings, les infos sur chaque table.</a:t>
            </a:r>
            <a:endParaRPr lang="en-US" sz="1200" dirty="0">
              <a:latin typeface="Segoe UI (Corps)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257935" y="3950798"/>
            <a:ext cx="7675315" cy="2260638"/>
            <a:chOff x="2910053" y="3577116"/>
            <a:chExt cx="6312655" cy="1859289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0053" y="3577116"/>
              <a:ext cx="6312655" cy="136741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67737" y="5159406"/>
              <a:ext cx="17972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Segoe UI (Corps)"/>
                </a:rPr>
                <a:t>Architecture du </a:t>
              </a:r>
              <a:r>
                <a:rPr lang="en-US" sz="1200" dirty="0" err="1">
                  <a:latin typeface="Segoe UI (Corps)"/>
                </a:rPr>
                <a:t>Chatbot</a:t>
              </a:r>
              <a:endParaRPr lang="en-US" sz="1200" dirty="0">
                <a:latin typeface="Segoe UI (Corps)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28" y="4262754"/>
            <a:ext cx="284115" cy="2841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947" y="4344880"/>
            <a:ext cx="119862" cy="11986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947" y="4349642"/>
            <a:ext cx="119862" cy="1198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947" y="4340118"/>
            <a:ext cx="120537" cy="12053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C3F9E7D-7B82-7309-25D9-EC8CD17DD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 flipV="1">
            <a:off x="5734334" y="4118995"/>
            <a:ext cx="538274" cy="1186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3F9E7D-7B82-7309-25D9-EC8CD17DD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 flipV="1">
            <a:off x="5734334" y="4353047"/>
            <a:ext cx="538274" cy="11861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C3F9E7D-7B82-7309-25D9-EC8CD17DD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 flipV="1">
            <a:off x="5734334" y="4587100"/>
            <a:ext cx="538274" cy="118612"/>
          </a:xfrm>
          <a:prstGeom prst="rect">
            <a:avLst/>
          </a:prstGeom>
        </p:spPr>
      </p:pic>
      <p:pic>
        <p:nvPicPr>
          <p:cNvPr id="45" name="Picture 2" descr="2,140 Query Icons, Logos, Symbols - Free in SVG, PNG, GIF | IconScout">
            <a:extLst>
              <a:ext uri="{FF2B5EF4-FFF2-40B4-BE49-F238E27FC236}">
                <a16:creationId xmlns:a16="http://schemas.microsoft.com/office/drawing/2014/main" id="{EBEE7113-256A-AB9E-3FCA-DF5F8C7F3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512" y="4040641"/>
            <a:ext cx="275319" cy="27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C3F9E7D-7B82-7309-25D9-EC8CD17DD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 flipV="1">
            <a:off x="7136401" y="4487784"/>
            <a:ext cx="538274" cy="11861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999" y="5148303"/>
            <a:ext cx="120537" cy="120537"/>
          </a:xfrm>
          <a:prstGeom prst="rect">
            <a:avLst/>
          </a:prstGeom>
        </p:spPr>
      </p:pic>
      <p:pic>
        <p:nvPicPr>
          <p:cNvPr id="48" name="Picture 4" descr="Response Line Icon Vector, Response Icon, Ios, Mobile PNG and Vector with  Transparent Background for Free Download">
            <a:extLst>
              <a:ext uri="{FF2B5EF4-FFF2-40B4-BE49-F238E27FC236}">
                <a16:creationId xmlns:a16="http://schemas.microsoft.com/office/drawing/2014/main" id="{61FB2407-FE31-A114-7F05-34601A3A8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770" y="5054599"/>
            <a:ext cx="280073" cy="28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Google Shape;1185;p12">
            <a:extLst>
              <a:ext uri="{FF2B5EF4-FFF2-40B4-BE49-F238E27FC236}">
                <a16:creationId xmlns:a16="http://schemas.microsoft.com/office/drawing/2014/main" id="{3A84A75F-F4EA-E91A-8CFB-2D8AB0160FA1}"/>
              </a:ext>
            </a:extLst>
          </p:cNvPr>
          <p:cNvSpPr txBox="1"/>
          <p:nvPr/>
        </p:nvSpPr>
        <p:spPr>
          <a:xfrm>
            <a:off x="2303857" y="806962"/>
            <a:ext cx="234464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Outils</a:t>
            </a: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 et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Architecture</a:t>
            </a:r>
            <a:endParaRPr sz="1300" b="1" dirty="0">
              <a:solidFill>
                <a:schemeClr val="bg1">
                  <a:lumMod val="75000"/>
                </a:schemeClr>
              </a:solidFill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27873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1.875E-6 4.07407E-6 L 0.03281 0.00046 C 0.03346 0.00046 0.03424 0.00092 0.03489 0.00138 L 0.07734 0.00092 C 0.07786 0.00069 0.07851 0.00046 0.07916 0.00046 C 0.08085 0.00023 0.08255 4.07407E-6 0.08437 4.07407E-6 L 0.09453 -0.00047 C 0.09583 -0.0007 0.09713 -0.00093 0.09843 -0.00093 C 0.10052 -0.00139 0.10195 -0.00232 0.10442 -0.00232 L 0.11145 -0.00232 " pathEditMode="relative" ptsTypes="AAAAAAAAAAA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4.375E-6 -0.01643 C 4.375E-6 -0.02361 0.022 -0.0324 0.04062 -0.0324 L 0.08294 -0.0324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-162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0.08164 0.000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6" y="2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8 -0.00185 L -0.00598 0.01528 C -0.00598 0.02268 0.01771 0.03287 0.03737 0.03287 L 0.08165 0.03287 " pathEditMode="relative" rAng="0" ptsTypes="AAAA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173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7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01107 7.40741E-7 C 0.01601 7.40741E-7 0.02213 0.04259 0.02213 0.07755 L 0.02213 0.15509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77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107 2.96296E-6 C 0.01601 2.96296E-6 0.02213 0.03287 0.02213 0.06018 L 0.02213 0.12037 " pathEditMode="relative" rAng="0" ptsTypes="AAAA">
                                      <p:cBhvr>
                                        <p:cTn id="5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601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2"/>
                                            </p:cond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0.01107 3.7037E-6 C 0.01601 3.7037E-6 0.02213 0.02199 0.02213 0.04027 L 0.02213 0.08055 " pathEditMode="relative" rAng="0" ptsTypes="AAAA">
                                      <p:cBhvr>
                                        <p:cTn id="6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402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9"/>
                                            </p:cond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-0.06094 7.40741E-7 C -0.08828 7.40741E-7 -0.12266 -0.00046 -0.12266 0.00856 C -0.12266 0.01528 -0.12149 0.03333 -0.12149 0.04028 " pathEditMode="relative" rAng="0" ptsTypes="AAAA">
                                      <p:cBhvr>
                                        <p:cTn id="6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2.96296E-6 L 0.01875 -2.96296E-6 C 0.0237 -2.96296E-6 0.0237 0.00556 0.0237 0.04121 C 0.0237 0.06713 -0.08698 0.06273 -0.08698 0.08959 " pathEditMode="relative" rAng="0" ptsTypes="AAAA">
                                      <p:cBhvr>
                                        <p:cTn id="7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8" y="446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8"/>
                                            </p:cond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500"/>
                            </p:stCondLst>
                            <p:childTnLst>
                              <p:par>
                                <p:cTn id="86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0.08112 -0.00023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9" y="-2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6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4000"/>
                            </p:stCondLst>
                            <p:childTnLst>
                              <p:par>
                                <p:cTn id="9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C -0.0164 -0.00115 0.15821 0.00139 0.14167 0.00024 C 0.14115 -0.03356 0.1418 -0.08611 0.14141 -0.11944 " pathEditMode="relative" rAng="0" ptsTypes="AAA">
                                      <p:cBhvr>
                                        <p:cTn id="9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-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6000"/>
                            </p:stCondLst>
                            <p:childTnLst>
                              <p:par>
                                <p:cTn id="9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158;p12">
            <a:extLst>
              <a:ext uri="{FF2B5EF4-FFF2-40B4-BE49-F238E27FC236}">
                <a16:creationId xmlns:a16="http://schemas.microsoft.com/office/drawing/2014/main" id="{E02C43D7-126E-DB47-7963-8C3784EA2759}"/>
              </a:ext>
            </a:extLst>
          </p:cNvPr>
          <p:cNvGrpSpPr/>
          <p:nvPr/>
        </p:nvGrpSpPr>
        <p:grpSpPr>
          <a:xfrm>
            <a:off x="1121229" y="44517"/>
            <a:ext cx="9269802" cy="504057"/>
            <a:chOff x="841108" y="1294358"/>
            <a:chExt cx="7475308" cy="508077"/>
          </a:xfrm>
        </p:grpSpPr>
        <p:sp>
          <p:nvSpPr>
            <p:cNvPr id="17" name="Google Shape;1159;p12">
              <a:extLst>
                <a:ext uri="{FF2B5EF4-FFF2-40B4-BE49-F238E27FC236}">
                  <a16:creationId xmlns:a16="http://schemas.microsoft.com/office/drawing/2014/main" id="{AF31B96A-D787-169A-A31A-CBD4F1F006D0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217925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" name="Google Shape;1160;p12">
              <a:extLst>
                <a:ext uri="{FF2B5EF4-FFF2-40B4-BE49-F238E27FC236}">
                  <a16:creationId xmlns:a16="http://schemas.microsoft.com/office/drawing/2014/main" id="{54AF562E-572F-C7FA-BB27-EE5AE3CFBA41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" name="Google Shape;1161;p12">
              <a:extLst>
                <a:ext uri="{FF2B5EF4-FFF2-40B4-BE49-F238E27FC236}">
                  <a16:creationId xmlns:a16="http://schemas.microsoft.com/office/drawing/2014/main" id="{3E48ED74-9A81-5EFE-E2F7-62E0CF43EC60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" name="Google Shape;1162;p12">
            <a:extLst>
              <a:ext uri="{FF2B5EF4-FFF2-40B4-BE49-F238E27FC236}">
                <a16:creationId xmlns:a16="http://schemas.microsoft.com/office/drawing/2014/main" id="{5A1289F1-6A02-A6E9-47D8-23BE3B14FAA6}"/>
              </a:ext>
            </a:extLst>
          </p:cNvPr>
          <p:cNvSpPr/>
          <p:nvPr/>
        </p:nvSpPr>
        <p:spPr>
          <a:xfrm>
            <a:off x="2427485" y="44516"/>
            <a:ext cx="504056" cy="50405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21" name="Google Shape;1163;p12">
            <a:extLst>
              <a:ext uri="{FF2B5EF4-FFF2-40B4-BE49-F238E27FC236}">
                <a16:creationId xmlns:a16="http://schemas.microsoft.com/office/drawing/2014/main" id="{50AD1C13-CBAC-6183-45F4-6D2EF50EF457}"/>
              </a:ext>
            </a:extLst>
          </p:cNvPr>
          <p:cNvSpPr/>
          <p:nvPr/>
        </p:nvSpPr>
        <p:spPr>
          <a:xfrm>
            <a:off x="9297695" y="34678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sp>
        <p:nvSpPr>
          <p:cNvPr id="22" name="Google Shape;1165;p12">
            <a:extLst>
              <a:ext uri="{FF2B5EF4-FFF2-40B4-BE49-F238E27FC236}">
                <a16:creationId xmlns:a16="http://schemas.microsoft.com/office/drawing/2014/main" id="{A7744FCC-A19D-E095-B5B4-202062AB42B4}"/>
              </a:ext>
            </a:extLst>
          </p:cNvPr>
          <p:cNvSpPr/>
          <p:nvPr/>
        </p:nvSpPr>
        <p:spPr>
          <a:xfrm>
            <a:off x="1293663" y="50530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dirty="0"/>
          </a:p>
        </p:txBody>
      </p:sp>
      <p:sp>
        <p:nvSpPr>
          <p:cNvPr id="23" name="Google Shape;1166;p12">
            <a:extLst>
              <a:ext uri="{FF2B5EF4-FFF2-40B4-BE49-F238E27FC236}">
                <a16:creationId xmlns:a16="http://schemas.microsoft.com/office/drawing/2014/main" id="{26A16779-86A8-1C8E-E114-6158B5D99656}"/>
              </a:ext>
            </a:extLst>
          </p:cNvPr>
          <p:cNvSpPr/>
          <p:nvPr/>
        </p:nvSpPr>
        <p:spPr>
          <a:xfrm>
            <a:off x="1835665" y="4835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 dirty="0"/>
          </a:p>
        </p:txBody>
      </p:sp>
      <p:sp>
        <p:nvSpPr>
          <p:cNvPr id="24" name="Google Shape;1167;p12">
            <a:extLst>
              <a:ext uri="{FF2B5EF4-FFF2-40B4-BE49-F238E27FC236}">
                <a16:creationId xmlns:a16="http://schemas.microsoft.com/office/drawing/2014/main" id="{D29D5B1F-E7EE-ED19-5AB1-F2A879BD5854}"/>
              </a:ext>
            </a:extLst>
          </p:cNvPr>
          <p:cNvSpPr/>
          <p:nvPr/>
        </p:nvSpPr>
        <p:spPr>
          <a:xfrm>
            <a:off x="3003218" y="105314"/>
            <a:ext cx="41331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Conception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5" name="Google Shape;1183;p12">
            <a:extLst>
              <a:ext uri="{FF2B5EF4-FFF2-40B4-BE49-F238E27FC236}">
                <a16:creationId xmlns:a16="http://schemas.microsoft.com/office/drawing/2014/main" id="{64927FF1-CEC8-8AB4-ABEC-12CD71241EB1}"/>
              </a:ext>
            </a:extLst>
          </p:cNvPr>
          <p:cNvSpPr/>
          <p:nvPr/>
        </p:nvSpPr>
        <p:spPr>
          <a:xfrm>
            <a:off x="9886975" y="3146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6" name="Google Shape;1184;p12">
            <a:extLst>
              <a:ext uri="{FF2B5EF4-FFF2-40B4-BE49-F238E27FC236}">
                <a16:creationId xmlns:a16="http://schemas.microsoft.com/office/drawing/2014/main" id="{08BA5131-647F-C5AC-81B4-FB056F345DB6}"/>
              </a:ext>
            </a:extLst>
          </p:cNvPr>
          <p:cNvSpPr/>
          <p:nvPr/>
        </p:nvSpPr>
        <p:spPr>
          <a:xfrm>
            <a:off x="2865843" y="750217"/>
            <a:ext cx="122187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1188;p12">
            <a:extLst>
              <a:ext uri="{FF2B5EF4-FFF2-40B4-BE49-F238E27FC236}">
                <a16:creationId xmlns:a16="http://schemas.microsoft.com/office/drawing/2014/main" id="{3806C5E6-D4EB-2F93-AD09-C127E853748E}"/>
              </a:ext>
            </a:extLst>
          </p:cNvPr>
          <p:cNvSpPr/>
          <p:nvPr/>
        </p:nvSpPr>
        <p:spPr>
          <a:xfrm>
            <a:off x="4214809" y="747778"/>
            <a:ext cx="109118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1192;p12">
            <a:extLst>
              <a:ext uri="{FF2B5EF4-FFF2-40B4-BE49-F238E27FC236}">
                <a16:creationId xmlns:a16="http://schemas.microsoft.com/office/drawing/2014/main" id="{AA2AEAA4-095E-8E8A-4AD2-CFF2F1F71429}"/>
              </a:ext>
            </a:extLst>
          </p:cNvPr>
          <p:cNvSpPr/>
          <p:nvPr/>
        </p:nvSpPr>
        <p:spPr>
          <a:xfrm rot="10800000" flipH="1">
            <a:off x="5905586" y="619380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5482751" y="747777"/>
            <a:ext cx="1042846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5382944" y="827827"/>
            <a:ext cx="124105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Diagrammes de séquences</a:t>
            </a:r>
            <a:endParaRPr lang="fr-F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4" name="Google Shape;1189;p12">
            <a:extLst>
              <a:ext uri="{FF2B5EF4-FFF2-40B4-BE49-F238E27FC236}">
                <a16:creationId xmlns:a16="http://schemas.microsoft.com/office/drawing/2014/main" id="{FD534DF4-5828-9C13-0B75-2C7241FF9746}"/>
              </a:ext>
            </a:extLst>
          </p:cNvPr>
          <p:cNvSpPr txBox="1"/>
          <p:nvPr/>
        </p:nvSpPr>
        <p:spPr>
          <a:xfrm>
            <a:off x="4087717" y="812441"/>
            <a:ext cx="137403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Conception du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err="1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Chatbot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6635028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6535222" y="827827"/>
            <a:ext cx="155962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Conception du tableau de bord</a:t>
            </a:r>
            <a:endParaRPr lang="fr-FR" sz="1200" dirty="0"/>
          </a:p>
        </p:txBody>
      </p:sp>
      <p:sp>
        <p:nvSpPr>
          <p:cNvPr id="97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8019033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7919227" y="827827"/>
            <a:ext cx="155962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Conception de script</a:t>
            </a:r>
            <a:endParaRPr lang="fr-FR" sz="12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717" y="1599481"/>
            <a:ext cx="6609181" cy="482092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661032" y="1578616"/>
            <a:ext cx="456544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300" dirty="0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Diagramme de </a:t>
            </a:r>
            <a:r>
              <a:rPr lang="fr-FR" sz="1300" dirty="0" err="1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sé</a:t>
            </a:r>
            <a:r>
              <a:rPr lang="en-US" sz="1300" dirty="0" err="1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quence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 du </a:t>
            </a:r>
            <a:r>
              <a:rPr lang="en-US" sz="1300" dirty="0" err="1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Chatbot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 :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749446" y="1932603"/>
            <a:ext cx="269962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9" name="Google Shape;1185;p12">
            <a:extLst>
              <a:ext uri="{FF2B5EF4-FFF2-40B4-BE49-F238E27FC236}">
                <a16:creationId xmlns:a16="http://schemas.microsoft.com/office/drawing/2014/main" id="{3A84A75F-F4EA-E91A-8CFB-2D8AB0160FA1}"/>
              </a:ext>
            </a:extLst>
          </p:cNvPr>
          <p:cNvSpPr txBox="1"/>
          <p:nvPr/>
        </p:nvSpPr>
        <p:spPr>
          <a:xfrm>
            <a:off x="2303857" y="806962"/>
            <a:ext cx="234464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Outils</a:t>
            </a: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 et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Architecture</a:t>
            </a:r>
            <a:endParaRPr sz="1300" b="1" dirty="0">
              <a:solidFill>
                <a:schemeClr val="bg1">
                  <a:lumMod val="75000"/>
                </a:schemeClr>
              </a:solidFill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77348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158;p12">
            <a:extLst>
              <a:ext uri="{FF2B5EF4-FFF2-40B4-BE49-F238E27FC236}">
                <a16:creationId xmlns:a16="http://schemas.microsoft.com/office/drawing/2014/main" id="{E02C43D7-126E-DB47-7963-8C3784EA2759}"/>
              </a:ext>
            </a:extLst>
          </p:cNvPr>
          <p:cNvGrpSpPr/>
          <p:nvPr/>
        </p:nvGrpSpPr>
        <p:grpSpPr>
          <a:xfrm>
            <a:off x="1121229" y="44517"/>
            <a:ext cx="9269802" cy="504057"/>
            <a:chOff x="841108" y="1294358"/>
            <a:chExt cx="7475308" cy="508077"/>
          </a:xfrm>
        </p:grpSpPr>
        <p:sp>
          <p:nvSpPr>
            <p:cNvPr id="17" name="Google Shape;1159;p12">
              <a:extLst>
                <a:ext uri="{FF2B5EF4-FFF2-40B4-BE49-F238E27FC236}">
                  <a16:creationId xmlns:a16="http://schemas.microsoft.com/office/drawing/2014/main" id="{AF31B96A-D787-169A-A31A-CBD4F1F006D0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217925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" name="Google Shape;1160;p12">
              <a:extLst>
                <a:ext uri="{FF2B5EF4-FFF2-40B4-BE49-F238E27FC236}">
                  <a16:creationId xmlns:a16="http://schemas.microsoft.com/office/drawing/2014/main" id="{54AF562E-572F-C7FA-BB27-EE5AE3CFBA41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" name="Google Shape;1161;p12">
              <a:extLst>
                <a:ext uri="{FF2B5EF4-FFF2-40B4-BE49-F238E27FC236}">
                  <a16:creationId xmlns:a16="http://schemas.microsoft.com/office/drawing/2014/main" id="{3E48ED74-9A81-5EFE-E2F7-62E0CF43EC60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" name="Google Shape;1162;p12">
            <a:extLst>
              <a:ext uri="{FF2B5EF4-FFF2-40B4-BE49-F238E27FC236}">
                <a16:creationId xmlns:a16="http://schemas.microsoft.com/office/drawing/2014/main" id="{5A1289F1-6A02-A6E9-47D8-23BE3B14FAA6}"/>
              </a:ext>
            </a:extLst>
          </p:cNvPr>
          <p:cNvSpPr/>
          <p:nvPr/>
        </p:nvSpPr>
        <p:spPr>
          <a:xfrm>
            <a:off x="2427485" y="44516"/>
            <a:ext cx="504056" cy="50405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21" name="Google Shape;1163;p12">
            <a:extLst>
              <a:ext uri="{FF2B5EF4-FFF2-40B4-BE49-F238E27FC236}">
                <a16:creationId xmlns:a16="http://schemas.microsoft.com/office/drawing/2014/main" id="{50AD1C13-CBAC-6183-45F4-6D2EF50EF457}"/>
              </a:ext>
            </a:extLst>
          </p:cNvPr>
          <p:cNvSpPr/>
          <p:nvPr/>
        </p:nvSpPr>
        <p:spPr>
          <a:xfrm>
            <a:off x="9297695" y="34678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sp>
        <p:nvSpPr>
          <p:cNvPr id="22" name="Google Shape;1165;p12">
            <a:extLst>
              <a:ext uri="{FF2B5EF4-FFF2-40B4-BE49-F238E27FC236}">
                <a16:creationId xmlns:a16="http://schemas.microsoft.com/office/drawing/2014/main" id="{A7744FCC-A19D-E095-B5B4-202062AB42B4}"/>
              </a:ext>
            </a:extLst>
          </p:cNvPr>
          <p:cNvSpPr/>
          <p:nvPr/>
        </p:nvSpPr>
        <p:spPr>
          <a:xfrm>
            <a:off x="1293663" y="50530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dirty="0"/>
          </a:p>
        </p:txBody>
      </p:sp>
      <p:sp>
        <p:nvSpPr>
          <p:cNvPr id="23" name="Google Shape;1166;p12">
            <a:extLst>
              <a:ext uri="{FF2B5EF4-FFF2-40B4-BE49-F238E27FC236}">
                <a16:creationId xmlns:a16="http://schemas.microsoft.com/office/drawing/2014/main" id="{26A16779-86A8-1C8E-E114-6158B5D99656}"/>
              </a:ext>
            </a:extLst>
          </p:cNvPr>
          <p:cNvSpPr/>
          <p:nvPr/>
        </p:nvSpPr>
        <p:spPr>
          <a:xfrm>
            <a:off x="1835665" y="4835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 dirty="0"/>
          </a:p>
        </p:txBody>
      </p:sp>
      <p:sp>
        <p:nvSpPr>
          <p:cNvPr id="24" name="Google Shape;1167;p12">
            <a:extLst>
              <a:ext uri="{FF2B5EF4-FFF2-40B4-BE49-F238E27FC236}">
                <a16:creationId xmlns:a16="http://schemas.microsoft.com/office/drawing/2014/main" id="{D29D5B1F-E7EE-ED19-5AB1-F2A879BD5854}"/>
              </a:ext>
            </a:extLst>
          </p:cNvPr>
          <p:cNvSpPr/>
          <p:nvPr/>
        </p:nvSpPr>
        <p:spPr>
          <a:xfrm>
            <a:off x="3003218" y="105314"/>
            <a:ext cx="41331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Conception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5" name="Google Shape;1183;p12">
            <a:extLst>
              <a:ext uri="{FF2B5EF4-FFF2-40B4-BE49-F238E27FC236}">
                <a16:creationId xmlns:a16="http://schemas.microsoft.com/office/drawing/2014/main" id="{64927FF1-CEC8-8AB4-ABEC-12CD71241EB1}"/>
              </a:ext>
            </a:extLst>
          </p:cNvPr>
          <p:cNvSpPr/>
          <p:nvPr/>
        </p:nvSpPr>
        <p:spPr>
          <a:xfrm>
            <a:off x="9886975" y="3146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6" name="Google Shape;1184;p12">
            <a:extLst>
              <a:ext uri="{FF2B5EF4-FFF2-40B4-BE49-F238E27FC236}">
                <a16:creationId xmlns:a16="http://schemas.microsoft.com/office/drawing/2014/main" id="{08BA5131-647F-C5AC-81B4-FB056F345DB6}"/>
              </a:ext>
            </a:extLst>
          </p:cNvPr>
          <p:cNvSpPr/>
          <p:nvPr/>
        </p:nvSpPr>
        <p:spPr>
          <a:xfrm>
            <a:off x="2865843" y="750217"/>
            <a:ext cx="122187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1188;p12">
            <a:extLst>
              <a:ext uri="{FF2B5EF4-FFF2-40B4-BE49-F238E27FC236}">
                <a16:creationId xmlns:a16="http://schemas.microsoft.com/office/drawing/2014/main" id="{3806C5E6-D4EB-2F93-AD09-C127E853748E}"/>
              </a:ext>
            </a:extLst>
          </p:cNvPr>
          <p:cNvSpPr/>
          <p:nvPr/>
        </p:nvSpPr>
        <p:spPr>
          <a:xfrm>
            <a:off x="4214809" y="747778"/>
            <a:ext cx="109118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1192;p12">
            <a:extLst>
              <a:ext uri="{FF2B5EF4-FFF2-40B4-BE49-F238E27FC236}">
                <a16:creationId xmlns:a16="http://schemas.microsoft.com/office/drawing/2014/main" id="{AA2AEAA4-095E-8E8A-4AD2-CFF2F1F71429}"/>
              </a:ext>
            </a:extLst>
          </p:cNvPr>
          <p:cNvSpPr/>
          <p:nvPr/>
        </p:nvSpPr>
        <p:spPr>
          <a:xfrm rot="10800000" flipH="1">
            <a:off x="5905586" y="619380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5482751" y="747777"/>
            <a:ext cx="1042846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5382944" y="827827"/>
            <a:ext cx="124105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Diagrammes de séquences</a:t>
            </a:r>
            <a:endParaRPr lang="fr-F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4" name="Google Shape;1189;p12">
            <a:extLst>
              <a:ext uri="{FF2B5EF4-FFF2-40B4-BE49-F238E27FC236}">
                <a16:creationId xmlns:a16="http://schemas.microsoft.com/office/drawing/2014/main" id="{FD534DF4-5828-9C13-0B75-2C7241FF9746}"/>
              </a:ext>
            </a:extLst>
          </p:cNvPr>
          <p:cNvSpPr txBox="1"/>
          <p:nvPr/>
        </p:nvSpPr>
        <p:spPr>
          <a:xfrm>
            <a:off x="4087717" y="812441"/>
            <a:ext cx="137403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Conception du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err="1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Chatbot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6635028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6535222" y="827827"/>
            <a:ext cx="155962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Conception du tableau de bord</a:t>
            </a:r>
            <a:endParaRPr lang="fr-FR" sz="1200" dirty="0"/>
          </a:p>
        </p:txBody>
      </p:sp>
      <p:sp>
        <p:nvSpPr>
          <p:cNvPr id="97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8019033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7919227" y="827827"/>
            <a:ext cx="155962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Conception de script</a:t>
            </a:r>
            <a:endParaRPr lang="fr-FR" sz="12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435" y="2110397"/>
            <a:ext cx="7468741" cy="424945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108584" y="1541608"/>
            <a:ext cx="456544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300" dirty="0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Diagramme de </a:t>
            </a:r>
            <a:r>
              <a:rPr lang="fr-FR" sz="1300" dirty="0" err="1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sé</a:t>
            </a:r>
            <a:r>
              <a:rPr lang="en-US" sz="1300" dirty="0" err="1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quence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 du </a:t>
            </a:r>
            <a:r>
              <a:rPr lang="en-US" sz="1300" dirty="0" err="1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processus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 de </a:t>
            </a:r>
            <a:r>
              <a:rPr lang="en-US" sz="1300" dirty="0" err="1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résum</a:t>
            </a:r>
            <a:r>
              <a:rPr lang="fr-FR" sz="1300" dirty="0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é :</a:t>
            </a:r>
            <a:endParaRPr lang="en-US" sz="1300" dirty="0">
              <a:solidFill>
                <a:schemeClr val="bg1">
                  <a:lumMod val="50000"/>
                </a:schemeClr>
              </a:solidFill>
              <a:latin typeface="Segoe UI (Corps)"/>
              <a:cs typeface="Segoe UI" panose="020B0502040204020203" pitchFamily="34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196998" y="1895595"/>
            <a:ext cx="37228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6" name="Google Shape;1185;p12">
            <a:extLst>
              <a:ext uri="{FF2B5EF4-FFF2-40B4-BE49-F238E27FC236}">
                <a16:creationId xmlns:a16="http://schemas.microsoft.com/office/drawing/2014/main" id="{3A84A75F-F4EA-E91A-8CFB-2D8AB0160FA1}"/>
              </a:ext>
            </a:extLst>
          </p:cNvPr>
          <p:cNvSpPr txBox="1"/>
          <p:nvPr/>
        </p:nvSpPr>
        <p:spPr>
          <a:xfrm>
            <a:off x="2303857" y="806962"/>
            <a:ext cx="234464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Outils</a:t>
            </a: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 et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Architecture</a:t>
            </a:r>
            <a:endParaRPr sz="1300" b="1" dirty="0">
              <a:solidFill>
                <a:schemeClr val="bg1">
                  <a:lumMod val="75000"/>
                </a:schemeClr>
              </a:solidFill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935324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158;p12">
            <a:extLst>
              <a:ext uri="{FF2B5EF4-FFF2-40B4-BE49-F238E27FC236}">
                <a16:creationId xmlns:a16="http://schemas.microsoft.com/office/drawing/2014/main" id="{E02C43D7-126E-DB47-7963-8C3784EA2759}"/>
              </a:ext>
            </a:extLst>
          </p:cNvPr>
          <p:cNvGrpSpPr/>
          <p:nvPr/>
        </p:nvGrpSpPr>
        <p:grpSpPr>
          <a:xfrm>
            <a:off x="1121229" y="44517"/>
            <a:ext cx="9269802" cy="504057"/>
            <a:chOff x="841108" y="1294358"/>
            <a:chExt cx="7475308" cy="508077"/>
          </a:xfrm>
        </p:grpSpPr>
        <p:sp>
          <p:nvSpPr>
            <p:cNvPr id="17" name="Google Shape;1159;p12">
              <a:extLst>
                <a:ext uri="{FF2B5EF4-FFF2-40B4-BE49-F238E27FC236}">
                  <a16:creationId xmlns:a16="http://schemas.microsoft.com/office/drawing/2014/main" id="{AF31B96A-D787-169A-A31A-CBD4F1F006D0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217925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" name="Google Shape;1160;p12">
              <a:extLst>
                <a:ext uri="{FF2B5EF4-FFF2-40B4-BE49-F238E27FC236}">
                  <a16:creationId xmlns:a16="http://schemas.microsoft.com/office/drawing/2014/main" id="{54AF562E-572F-C7FA-BB27-EE5AE3CFBA41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" name="Google Shape;1161;p12">
              <a:extLst>
                <a:ext uri="{FF2B5EF4-FFF2-40B4-BE49-F238E27FC236}">
                  <a16:creationId xmlns:a16="http://schemas.microsoft.com/office/drawing/2014/main" id="{3E48ED74-9A81-5EFE-E2F7-62E0CF43EC60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" name="Google Shape;1162;p12">
            <a:extLst>
              <a:ext uri="{FF2B5EF4-FFF2-40B4-BE49-F238E27FC236}">
                <a16:creationId xmlns:a16="http://schemas.microsoft.com/office/drawing/2014/main" id="{5A1289F1-6A02-A6E9-47D8-23BE3B14FAA6}"/>
              </a:ext>
            </a:extLst>
          </p:cNvPr>
          <p:cNvSpPr/>
          <p:nvPr/>
        </p:nvSpPr>
        <p:spPr>
          <a:xfrm>
            <a:off x="2427485" y="44516"/>
            <a:ext cx="504056" cy="50405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21" name="Google Shape;1163;p12">
            <a:extLst>
              <a:ext uri="{FF2B5EF4-FFF2-40B4-BE49-F238E27FC236}">
                <a16:creationId xmlns:a16="http://schemas.microsoft.com/office/drawing/2014/main" id="{50AD1C13-CBAC-6183-45F4-6D2EF50EF457}"/>
              </a:ext>
            </a:extLst>
          </p:cNvPr>
          <p:cNvSpPr/>
          <p:nvPr/>
        </p:nvSpPr>
        <p:spPr>
          <a:xfrm>
            <a:off x="9297695" y="34678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sp>
        <p:nvSpPr>
          <p:cNvPr id="22" name="Google Shape;1165;p12">
            <a:extLst>
              <a:ext uri="{FF2B5EF4-FFF2-40B4-BE49-F238E27FC236}">
                <a16:creationId xmlns:a16="http://schemas.microsoft.com/office/drawing/2014/main" id="{A7744FCC-A19D-E095-B5B4-202062AB42B4}"/>
              </a:ext>
            </a:extLst>
          </p:cNvPr>
          <p:cNvSpPr/>
          <p:nvPr/>
        </p:nvSpPr>
        <p:spPr>
          <a:xfrm>
            <a:off x="1293663" y="50530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dirty="0"/>
          </a:p>
        </p:txBody>
      </p:sp>
      <p:sp>
        <p:nvSpPr>
          <p:cNvPr id="23" name="Google Shape;1166;p12">
            <a:extLst>
              <a:ext uri="{FF2B5EF4-FFF2-40B4-BE49-F238E27FC236}">
                <a16:creationId xmlns:a16="http://schemas.microsoft.com/office/drawing/2014/main" id="{26A16779-86A8-1C8E-E114-6158B5D99656}"/>
              </a:ext>
            </a:extLst>
          </p:cNvPr>
          <p:cNvSpPr/>
          <p:nvPr/>
        </p:nvSpPr>
        <p:spPr>
          <a:xfrm>
            <a:off x="1835665" y="4835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 dirty="0"/>
          </a:p>
        </p:txBody>
      </p:sp>
      <p:sp>
        <p:nvSpPr>
          <p:cNvPr id="24" name="Google Shape;1167;p12">
            <a:extLst>
              <a:ext uri="{FF2B5EF4-FFF2-40B4-BE49-F238E27FC236}">
                <a16:creationId xmlns:a16="http://schemas.microsoft.com/office/drawing/2014/main" id="{D29D5B1F-E7EE-ED19-5AB1-F2A879BD5854}"/>
              </a:ext>
            </a:extLst>
          </p:cNvPr>
          <p:cNvSpPr/>
          <p:nvPr/>
        </p:nvSpPr>
        <p:spPr>
          <a:xfrm>
            <a:off x="3003218" y="105314"/>
            <a:ext cx="41331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Conception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5" name="Google Shape;1183;p12">
            <a:extLst>
              <a:ext uri="{FF2B5EF4-FFF2-40B4-BE49-F238E27FC236}">
                <a16:creationId xmlns:a16="http://schemas.microsoft.com/office/drawing/2014/main" id="{64927FF1-CEC8-8AB4-ABEC-12CD71241EB1}"/>
              </a:ext>
            </a:extLst>
          </p:cNvPr>
          <p:cNvSpPr/>
          <p:nvPr/>
        </p:nvSpPr>
        <p:spPr>
          <a:xfrm>
            <a:off x="9886975" y="3146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6" name="Google Shape;1184;p12">
            <a:extLst>
              <a:ext uri="{FF2B5EF4-FFF2-40B4-BE49-F238E27FC236}">
                <a16:creationId xmlns:a16="http://schemas.microsoft.com/office/drawing/2014/main" id="{08BA5131-647F-C5AC-81B4-FB056F345DB6}"/>
              </a:ext>
            </a:extLst>
          </p:cNvPr>
          <p:cNvSpPr/>
          <p:nvPr/>
        </p:nvSpPr>
        <p:spPr>
          <a:xfrm>
            <a:off x="2865843" y="750217"/>
            <a:ext cx="122187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1188;p12">
            <a:extLst>
              <a:ext uri="{FF2B5EF4-FFF2-40B4-BE49-F238E27FC236}">
                <a16:creationId xmlns:a16="http://schemas.microsoft.com/office/drawing/2014/main" id="{3806C5E6-D4EB-2F93-AD09-C127E853748E}"/>
              </a:ext>
            </a:extLst>
          </p:cNvPr>
          <p:cNvSpPr/>
          <p:nvPr/>
        </p:nvSpPr>
        <p:spPr>
          <a:xfrm>
            <a:off x="4214809" y="747778"/>
            <a:ext cx="109118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1192;p12">
            <a:extLst>
              <a:ext uri="{FF2B5EF4-FFF2-40B4-BE49-F238E27FC236}">
                <a16:creationId xmlns:a16="http://schemas.microsoft.com/office/drawing/2014/main" id="{AA2AEAA4-095E-8E8A-4AD2-CFF2F1F71429}"/>
              </a:ext>
            </a:extLst>
          </p:cNvPr>
          <p:cNvSpPr/>
          <p:nvPr/>
        </p:nvSpPr>
        <p:spPr>
          <a:xfrm rot="10800000" flipH="1">
            <a:off x="5905586" y="619380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5482751" y="747777"/>
            <a:ext cx="1042846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5382944" y="827827"/>
            <a:ext cx="124105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Diagrammes de séquences</a:t>
            </a:r>
            <a:endParaRPr lang="fr-F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4" name="Google Shape;1189;p12">
            <a:extLst>
              <a:ext uri="{FF2B5EF4-FFF2-40B4-BE49-F238E27FC236}">
                <a16:creationId xmlns:a16="http://schemas.microsoft.com/office/drawing/2014/main" id="{FD534DF4-5828-9C13-0B75-2C7241FF9746}"/>
              </a:ext>
            </a:extLst>
          </p:cNvPr>
          <p:cNvSpPr txBox="1"/>
          <p:nvPr/>
        </p:nvSpPr>
        <p:spPr>
          <a:xfrm>
            <a:off x="4087717" y="812441"/>
            <a:ext cx="137403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Conception du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err="1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Chatbot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6635028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6535222" y="827827"/>
            <a:ext cx="155962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Conception du tableau de bord</a:t>
            </a:r>
            <a:endParaRPr lang="fr-FR" sz="1200" dirty="0"/>
          </a:p>
        </p:txBody>
      </p:sp>
      <p:sp>
        <p:nvSpPr>
          <p:cNvPr id="97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8019033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7919227" y="827827"/>
            <a:ext cx="155962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Conception de script</a:t>
            </a:r>
            <a:endParaRPr lang="fr-FR" sz="12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772" y="2300691"/>
            <a:ext cx="8172841" cy="399420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11288" y="1769116"/>
            <a:ext cx="655449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300" dirty="0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Diagramme de </a:t>
            </a:r>
            <a:r>
              <a:rPr lang="fr-FR" sz="1300" dirty="0" err="1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sé</a:t>
            </a:r>
            <a:r>
              <a:rPr lang="en-US" sz="1300" dirty="0" err="1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quence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 du </a:t>
            </a:r>
            <a:r>
              <a:rPr lang="en-US" sz="1300" dirty="0" err="1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processus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 de la d</a:t>
            </a:r>
            <a:r>
              <a:rPr lang="fr-FR" sz="1300" dirty="0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é</a:t>
            </a:r>
            <a:r>
              <a:rPr lang="en-US" sz="1300" dirty="0" err="1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tection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Segoe UI (Corps)"/>
                <a:cs typeface="Segoe UI" panose="020B0502040204020203" pitchFamily="34" charset="0"/>
              </a:rPr>
              <a:t> des anomalies :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1599702" y="2123103"/>
            <a:ext cx="514890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9" name="Google Shape;1185;p12">
            <a:extLst>
              <a:ext uri="{FF2B5EF4-FFF2-40B4-BE49-F238E27FC236}">
                <a16:creationId xmlns:a16="http://schemas.microsoft.com/office/drawing/2014/main" id="{3A84A75F-F4EA-E91A-8CFB-2D8AB0160FA1}"/>
              </a:ext>
            </a:extLst>
          </p:cNvPr>
          <p:cNvSpPr txBox="1"/>
          <p:nvPr/>
        </p:nvSpPr>
        <p:spPr>
          <a:xfrm>
            <a:off x="2303857" y="806962"/>
            <a:ext cx="234464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Outils</a:t>
            </a: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 et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Architecture</a:t>
            </a:r>
            <a:endParaRPr sz="1300" b="1" dirty="0">
              <a:solidFill>
                <a:schemeClr val="bg1">
                  <a:lumMod val="75000"/>
                </a:schemeClr>
              </a:solidFill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55065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158;p12">
            <a:extLst>
              <a:ext uri="{FF2B5EF4-FFF2-40B4-BE49-F238E27FC236}">
                <a16:creationId xmlns:a16="http://schemas.microsoft.com/office/drawing/2014/main" id="{E02C43D7-126E-DB47-7963-8C3784EA2759}"/>
              </a:ext>
            </a:extLst>
          </p:cNvPr>
          <p:cNvGrpSpPr/>
          <p:nvPr/>
        </p:nvGrpSpPr>
        <p:grpSpPr>
          <a:xfrm>
            <a:off x="1121229" y="44517"/>
            <a:ext cx="9269802" cy="504057"/>
            <a:chOff x="841108" y="1294358"/>
            <a:chExt cx="7475308" cy="508077"/>
          </a:xfrm>
        </p:grpSpPr>
        <p:sp>
          <p:nvSpPr>
            <p:cNvPr id="17" name="Google Shape;1159;p12">
              <a:extLst>
                <a:ext uri="{FF2B5EF4-FFF2-40B4-BE49-F238E27FC236}">
                  <a16:creationId xmlns:a16="http://schemas.microsoft.com/office/drawing/2014/main" id="{AF31B96A-D787-169A-A31A-CBD4F1F006D0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217925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" name="Google Shape;1160;p12">
              <a:extLst>
                <a:ext uri="{FF2B5EF4-FFF2-40B4-BE49-F238E27FC236}">
                  <a16:creationId xmlns:a16="http://schemas.microsoft.com/office/drawing/2014/main" id="{54AF562E-572F-C7FA-BB27-EE5AE3CFBA41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" name="Google Shape;1161;p12">
              <a:extLst>
                <a:ext uri="{FF2B5EF4-FFF2-40B4-BE49-F238E27FC236}">
                  <a16:creationId xmlns:a16="http://schemas.microsoft.com/office/drawing/2014/main" id="{3E48ED74-9A81-5EFE-E2F7-62E0CF43EC60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" name="Google Shape;1162;p12">
            <a:extLst>
              <a:ext uri="{FF2B5EF4-FFF2-40B4-BE49-F238E27FC236}">
                <a16:creationId xmlns:a16="http://schemas.microsoft.com/office/drawing/2014/main" id="{5A1289F1-6A02-A6E9-47D8-23BE3B14FAA6}"/>
              </a:ext>
            </a:extLst>
          </p:cNvPr>
          <p:cNvSpPr/>
          <p:nvPr/>
        </p:nvSpPr>
        <p:spPr>
          <a:xfrm>
            <a:off x="2427485" y="44516"/>
            <a:ext cx="504056" cy="50405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21" name="Google Shape;1163;p12">
            <a:extLst>
              <a:ext uri="{FF2B5EF4-FFF2-40B4-BE49-F238E27FC236}">
                <a16:creationId xmlns:a16="http://schemas.microsoft.com/office/drawing/2014/main" id="{50AD1C13-CBAC-6183-45F4-6D2EF50EF457}"/>
              </a:ext>
            </a:extLst>
          </p:cNvPr>
          <p:cNvSpPr/>
          <p:nvPr/>
        </p:nvSpPr>
        <p:spPr>
          <a:xfrm>
            <a:off x="9297695" y="34678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sp>
        <p:nvSpPr>
          <p:cNvPr id="22" name="Google Shape;1165;p12">
            <a:extLst>
              <a:ext uri="{FF2B5EF4-FFF2-40B4-BE49-F238E27FC236}">
                <a16:creationId xmlns:a16="http://schemas.microsoft.com/office/drawing/2014/main" id="{A7744FCC-A19D-E095-B5B4-202062AB42B4}"/>
              </a:ext>
            </a:extLst>
          </p:cNvPr>
          <p:cNvSpPr/>
          <p:nvPr/>
        </p:nvSpPr>
        <p:spPr>
          <a:xfrm>
            <a:off x="1293663" y="50530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dirty="0"/>
          </a:p>
        </p:txBody>
      </p:sp>
      <p:sp>
        <p:nvSpPr>
          <p:cNvPr id="23" name="Google Shape;1166;p12">
            <a:extLst>
              <a:ext uri="{FF2B5EF4-FFF2-40B4-BE49-F238E27FC236}">
                <a16:creationId xmlns:a16="http://schemas.microsoft.com/office/drawing/2014/main" id="{26A16779-86A8-1C8E-E114-6158B5D99656}"/>
              </a:ext>
            </a:extLst>
          </p:cNvPr>
          <p:cNvSpPr/>
          <p:nvPr/>
        </p:nvSpPr>
        <p:spPr>
          <a:xfrm>
            <a:off x="1835665" y="4835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 dirty="0"/>
          </a:p>
        </p:txBody>
      </p:sp>
      <p:sp>
        <p:nvSpPr>
          <p:cNvPr id="24" name="Google Shape;1167;p12">
            <a:extLst>
              <a:ext uri="{FF2B5EF4-FFF2-40B4-BE49-F238E27FC236}">
                <a16:creationId xmlns:a16="http://schemas.microsoft.com/office/drawing/2014/main" id="{D29D5B1F-E7EE-ED19-5AB1-F2A879BD5854}"/>
              </a:ext>
            </a:extLst>
          </p:cNvPr>
          <p:cNvSpPr/>
          <p:nvPr/>
        </p:nvSpPr>
        <p:spPr>
          <a:xfrm>
            <a:off x="3003218" y="105314"/>
            <a:ext cx="41331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Conception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5" name="Google Shape;1183;p12">
            <a:extLst>
              <a:ext uri="{FF2B5EF4-FFF2-40B4-BE49-F238E27FC236}">
                <a16:creationId xmlns:a16="http://schemas.microsoft.com/office/drawing/2014/main" id="{64927FF1-CEC8-8AB4-ABEC-12CD71241EB1}"/>
              </a:ext>
            </a:extLst>
          </p:cNvPr>
          <p:cNvSpPr/>
          <p:nvPr/>
        </p:nvSpPr>
        <p:spPr>
          <a:xfrm>
            <a:off x="9886975" y="3146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6" name="Google Shape;1184;p12">
            <a:extLst>
              <a:ext uri="{FF2B5EF4-FFF2-40B4-BE49-F238E27FC236}">
                <a16:creationId xmlns:a16="http://schemas.microsoft.com/office/drawing/2014/main" id="{08BA5131-647F-C5AC-81B4-FB056F345DB6}"/>
              </a:ext>
            </a:extLst>
          </p:cNvPr>
          <p:cNvSpPr/>
          <p:nvPr/>
        </p:nvSpPr>
        <p:spPr>
          <a:xfrm>
            <a:off x="2865843" y="750217"/>
            <a:ext cx="122187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1188;p12">
            <a:extLst>
              <a:ext uri="{FF2B5EF4-FFF2-40B4-BE49-F238E27FC236}">
                <a16:creationId xmlns:a16="http://schemas.microsoft.com/office/drawing/2014/main" id="{3806C5E6-D4EB-2F93-AD09-C127E853748E}"/>
              </a:ext>
            </a:extLst>
          </p:cNvPr>
          <p:cNvSpPr/>
          <p:nvPr/>
        </p:nvSpPr>
        <p:spPr>
          <a:xfrm>
            <a:off x="4214809" y="747778"/>
            <a:ext cx="109118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1192;p12">
            <a:extLst>
              <a:ext uri="{FF2B5EF4-FFF2-40B4-BE49-F238E27FC236}">
                <a16:creationId xmlns:a16="http://schemas.microsoft.com/office/drawing/2014/main" id="{AA2AEAA4-095E-8E8A-4AD2-CFF2F1F71429}"/>
              </a:ext>
            </a:extLst>
          </p:cNvPr>
          <p:cNvSpPr/>
          <p:nvPr/>
        </p:nvSpPr>
        <p:spPr>
          <a:xfrm rot="10800000" flipH="1">
            <a:off x="7163212" y="618918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5482751" y="747777"/>
            <a:ext cx="104284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5382944" y="827827"/>
            <a:ext cx="124105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Diagrammes de séquences</a:t>
            </a:r>
            <a:endParaRPr lang="fr-F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Google Shape;1189;p12">
            <a:extLst>
              <a:ext uri="{FF2B5EF4-FFF2-40B4-BE49-F238E27FC236}">
                <a16:creationId xmlns:a16="http://schemas.microsoft.com/office/drawing/2014/main" id="{FD534DF4-5828-9C13-0B75-2C7241FF9746}"/>
              </a:ext>
            </a:extLst>
          </p:cNvPr>
          <p:cNvSpPr txBox="1"/>
          <p:nvPr/>
        </p:nvSpPr>
        <p:spPr>
          <a:xfrm>
            <a:off x="4087717" y="812441"/>
            <a:ext cx="137403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Conception du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err="1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Chatbot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6635028" y="747777"/>
            <a:ext cx="1252139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6535222" y="827827"/>
            <a:ext cx="155962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accent1">
                    <a:lumMod val="75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Conception du tableau de bord</a:t>
            </a:r>
            <a:endParaRPr lang="fr-F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7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8019033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7919227" y="827827"/>
            <a:ext cx="155962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Conception de script</a:t>
            </a:r>
            <a:endParaRPr lang="fr-FR" sz="1200" dirty="0"/>
          </a:p>
        </p:txBody>
      </p:sp>
      <p:sp>
        <p:nvSpPr>
          <p:cNvPr id="29" name="Rectangle avec flèche vers la droite 10">
            <a:extLst>
              <a:ext uri="{FF2B5EF4-FFF2-40B4-BE49-F238E27FC236}">
                <a16:creationId xmlns:a16="http://schemas.microsoft.com/office/drawing/2014/main" id="{25CF8189-6FF7-C7B0-4C66-48BCE4097CB9}"/>
              </a:ext>
            </a:extLst>
          </p:cNvPr>
          <p:cNvSpPr/>
          <p:nvPr/>
        </p:nvSpPr>
        <p:spPr>
          <a:xfrm>
            <a:off x="2357095" y="1930283"/>
            <a:ext cx="7477810" cy="1750422"/>
          </a:xfrm>
          <a:prstGeom prst="rightArrowCallout">
            <a:avLst>
              <a:gd name="adj1" fmla="val 100000"/>
              <a:gd name="adj2" fmla="val 50000"/>
              <a:gd name="adj3" fmla="val 0"/>
              <a:gd name="adj4" fmla="val 100000"/>
            </a:avLst>
          </a:prstGeom>
          <a:noFill/>
          <a:ln w="3175" cap="flat" cmpd="sng" algn="ctr">
            <a:solidFill>
              <a:schemeClr val="accent1"/>
            </a:solidFill>
            <a:prstDash val="sysDot"/>
          </a:ln>
          <a:effectLst/>
        </p:spPr>
        <p:txBody>
          <a:bodyPr rot="0" spcFirstLastPara="0" vertOverflow="overflow" horzOverflow="overflow" vert="horz" wrap="square" lIns="216000" tIns="45720" rIns="21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fr-FR" sz="1400" b="1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uLnTx/>
              <a:uFillTx/>
              <a:latin typeface="Segoe UI (Corps)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uLnTx/>
                <a:uFillTx/>
                <a:latin typeface="Segoe UI (Corps)"/>
                <a:ea typeface="+mn-ea"/>
                <a:cs typeface="Segoe UI" panose="020B0502040204020203" pitchFamily="34" charset="0"/>
              </a:rPr>
              <a:t>Motivation</a:t>
            </a:r>
            <a:r>
              <a:rPr kumimoji="0" lang="fr-FR" sz="1400" b="1" i="1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(Corps)"/>
                <a:ea typeface="+mn-ea"/>
                <a:cs typeface="Segoe UI" panose="020B0502040204020203" pitchFamily="34" charset="0"/>
              </a:rPr>
              <a:t>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fr-FR" sz="1400" b="1" i="1" u="none" strike="noStrike" kern="0" cap="none" spc="0" normalizeH="0" baseline="0" noProof="0" dirty="0">
              <a:ln>
                <a:noFill/>
              </a:ln>
              <a:solidFill>
                <a:srgbClr val="E67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(Corps)"/>
              <a:ea typeface="+mn-ea"/>
              <a:cs typeface="Segoe UI" panose="020B0502040204020203" pitchFamily="34" charset="0"/>
            </a:endParaRPr>
          </a:p>
          <a:p>
            <a:pPr algn="just"/>
            <a:r>
              <a:rPr lang="fr-FR" sz="1200" dirty="0">
                <a:latin typeface="Segoe UI (Corps)"/>
              </a:rPr>
              <a:t>Dans le cadre de la gouvernance des données, il est essentiel d’assurer la qualité de données de métadonnées et d’extraire des insights qui aideront à la prise de décision. Dans ce sens l’objectif du tableau de bord est de faciliter le pilotage proactif de la surveillance de </a:t>
            </a:r>
            <a:r>
              <a:rPr lang="en-US" sz="1200" dirty="0">
                <a:latin typeface="Segoe UI (Corps)"/>
              </a:rPr>
              <a:t>la </a:t>
            </a:r>
            <a:r>
              <a:rPr lang="en-US" sz="1200" dirty="0" err="1">
                <a:latin typeface="Segoe UI (Corps)"/>
              </a:rPr>
              <a:t>qualité</a:t>
            </a:r>
            <a:r>
              <a:rPr lang="en-US" sz="1200" dirty="0">
                <a:latin typeface="Segoe UI (Corps)"/>
              </a:rPr>
              <a:t> de </a:t>
            </a:r>
            <a:r>
              <a:rPr lang="en-US" sz="1200" dirty="0" err="1">
                <a:latin typeface="Segoe UI (Corps)"/>
              </a:rPr>
              <a:t>données</a:t>
            </a:r>
            <a:r>
              <a:rPr lang="en-US" sz="1200" dirty="0">
                <a:latin typeface="Segoe UI (Corps)"/>
              </a:rPr>
              <a:t> de </a:t>
            </a:r>
            <a:r>
              <a:rPr lang="en-US" sz="1200" dirty="0" err="1">
                <a:latin typeface="Segoe UI (Corps)"/>
              </a:rPr>
              <a:t>métadonnées</a:t>
            </a:r>
            <a:r>
              <a:rPr lang="en-US" sz="1200" dirty="0">
                <a:latin typeface="Segoe UI (Corps)"/>
              </a:rPr>
              <a:t> dans le cadre de </a:t>
            </a:r>
            <a:r>
              <a:rPr lang="en-US" sz="1200" dirty="0" err="1">
                <a:latin typeface="Segoe UI (Corps)"/>
              </a:rPr>
              <a:t>l’amélioration</a:t>
            </a:r>
            <a:r>
              <a:rPr lang="en-US" sz="1200" dirty="0">
                <a:latin typeface="Segoe UI (Corps)"/>
              </a:rPr>
              <a:t> continue.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998841" y="3931537"/>
            <a:ext cx="229261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Identification des </a:t>
            </a:r>
            <a:r>
              <a:rPr lang="en-US" sz="1300" dirty="0" err="1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indicateurs</a:t>
            </a:r>
            <a:endParaRPr lang="en-US" sz="1300" dirty="0">
              <a:solidFill>
                <a:schemeClr val="accent5">
                  <a:lumMod val="50000"/>
                </a:schemeClr>
              </a:solidFill>
              <a:latin typeface="Segoe UI (Corps)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069881" y="4896970"/>
            <a:ext cx="10706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% Anomalies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319541" y="4804637"/>
            <a:ext cx="11576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% Incomplete </a:t>
            </a:r>
            <a:endParaRPr lang="en-US" sz="1200" dirty="0" smtClean="0">
              <a:solidFill>
                <a:schemeClr val="accent5">
                  <a:lumMod val="50000"/>
                </a:schemeClr>
              </a:solidFill>
              <a:latin typeface="Segoe UI (Corps)"/>
            </a:endParaRPr>
          </a:p>
          <a:p>
            <a:pPr algn="ctr"/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tables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Segoe UI (Corps)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724204" y="4896970"/>
            <a:ext cx="10769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Nb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 de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Tables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Segoe UI (Corps)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36" name="Connecteur : en arc 59">
            <a:extLst>
              <a:ext uri="{FF2B5EF4-FFF2-40B4-BE49-F238E27FC236}">
                <a16:creationId xmlns:a16="http://schemas.microsoft.com/office/drawing/2014/main" id="{FB56366C-88B0-56BA-1A00-1D3B8C5C4C84}"/>
              </a:ext>
            </a:extLst>
          </p:cNvPr>
          <p:cNvCxnSpPr/>
          <p:nvPr/>
        </p:nvCxnSpPr>
        <p:spPr>
          <a:xfrm rot="16200000" flipH="1">
            <a:off x="6899902" y="3400198"/>
            <a:ext cx="515087" cy="21548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 : en arc 61">
            <a:extLst>
              <a:ext uri="{FF2B5EF4-FFF2-40B4-BE49-F238E27FC236}">
                <a16:creationId xmlns:a16="http://schemas.microsoft.com/office/drawing/2014/main" id="{56B395EC-8C33-D74A-AA37-4B076B6222D7}"/>
              </a:ext>
            </a:extLst>
          </p:cNvPr>
          <p:cNvCxnSpPr/>
          <p:nvPr/>
        </p:nvCxnSpPr>
        <p:spPr>
          <a:xfrm rot="5400000">
            <a:off x="4640842" y="3295938"/>
            <a:ext cx="515087" cy="23633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H="1">
            <a:off x="4881908" y="4434063"/>
            <a:ext cx="671177" cy="3743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 rot="10800000" flipH="1" flipV="1">
            <a:off x="6529848" y="4426513"/>
            <a:ext cx="671177" cy="3743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755229" y="4804637"/>
            <a:ext cx="891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%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Tables</a:t>
            </a:r>
          </a:p>
          <a:p>
            <a:pPr algn="ctr"/>
            <a:r>
              <a:rPr lang="en-US" sz="1200" dirty="0" err="1" smtClean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classifi</a:t>
            </a:r>
            <a:r>
              <a:rPr lang="fr-FR" sz="1200" dirty="0" err="1" smtClean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ées</a:t>
            </a:r>
            <a:endParaRPr lang="en-US" sz="1200" dirty="0" smtClean="0">
              <a:solidFill>
                <a:schemeClr val="accent5">
                  <a:lumMod val="50000"/>
                </a:schemeClr>
              </a:solidFill>
              <a:latin typeface="Segoe UI (Corps)"/>
            </a:endParaRPr>
          </a:p>
        </p:txBody>
      </p:sp>
      <p:sp>
        <p:nvSpPr>
          <p:cNvPr id="35" name="Google Shape;1185;p12">
            <a:extLst>
              <a:ext uri="{FF2B5EF4-FFF2-40B4-BE49-F238E27FC236}">
                <a16:creationId xmlns:a16="http://schemas.microsoft.com/office/drawing/2014/main" id="{3A84A75F-F4EA-E91A-8CFB-2D8AB0160FA1}"/>
              </a:ext>
            </a:extLst>
          </p:cNvPr>
          <p:cNvSpPr txBox="1"/>
          <p:nvPr/>
        </p:nvSpPr>
        <p:spPr>
          <a:xfrm>
            <a:off x="2303857" y="806962"/>
            <a:ext cx="234464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Outils</a:t>
            </a: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 et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Architecture</a:t>
            </a:r>
            <a:endParaRPr sz="1300" b="1" dirty="0">
              <a:solidFill>
                <a:schemeClr val="bg1">
                  <a:lumMod val="75000"/>
                </a:schemeClr>
              </a:solidFill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53298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/>
      <p:bldP spid="40" grpId="0"/>
      <p:bldP spid="41" grpId="0"/>
      <p:bldP spid="42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0"/>
            <a:ext cx="9144000" cy="1571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Segoe UI (Corps)"/>
              <a:ea typeface="+mn-ea"/>
              <a:cs typeface="+mn-cs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1" y="-243408"/>
            <a:ext cx="2123728" cy="504032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Segoe UI (Corps)"/>
              <a:ea typeface="+mn-ea"/>
              <a:cs typeface="+mn-cs"/>
            </a:endParaRPr>
          </a:p>
        </p:txBody>
      </p:sp>
      <p:sp>
        <p:nvSpPr>
          <p:cNvPr id="6" name="Chevron 5"/>
          <p:cNvSpPr/>
          <p:nvPr/>
        </p:nvSpPr>
        <p:spPr>
          <a:xfrm rot="10800000">
            <a:off x="6672592" y="6504842"/>
            <a:ext cx="4968024" cy="360000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Segoe UI (Corps)"/>
              <a:ea typeface="+mn-ea"/>
              <a:cs typeface="+mn-cs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1256705" y="6497999"/>
            <a:ext cx="4335239" cy="360000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Segoe UI (Corps)"/>
              <a:ea typeface="+mn-ea"/>
              <a:cs typeface="+mn-cs"/>
            </a:endParaRPr>
          </a:p>
        </p:txBody>
      </p:sp>
      <p:sp>
        <p:nvSpPr>
          <p:cNvPr id="19" name="Pentagon 18"/>
          <p:cNvSpPr/>
          <p:nvPr/>
        </p:nvSpPr>
        <p:spPr>
          <a:xfrm>
            <a:off x="1343472" y="800720"/>
            <a:ext cx="9691320" cy="813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Segoe UI (Corps)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88390" y="6454388"/>
            <a:ext cx="4840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(Corps)"/>
                <a:ea typeface="+mn-ea"/>
                <a:cs typeface="+mn-cs"/>
              </a:rPr>
              <a:t> </a:t>
            </a:r>
            <a:fld id="{49DF7964-E073-419E-BFD7-7D2A85EA008D}" type="slidenum">
              <a:rPr kumimoji="0" lang="fr-FR" sz="1800" b="1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(Corps)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Segoe UI (Corps)"/>
              <a:ea typeface="+mn-ea"/>
              <a:cs typeface="+mn-cs"/>
            </a:endParaRPr>
          </a:p>
        </p:txBody>
      </p:sp>
      <p:sp>
        <p:nvSpPr>
          <p:cNvPr id="22" name="Chevron 21"/>
          <p:cNvSpPr/>
          <p:nvPr/>
        </p:nvSpPr>
        <p:spPr>
          <a:xfrm rot="10800000">
            <a:off x="0" y="6420108"/>
            <a:ext cx="10056456" cy="437892"/>
          </a:xfrm>
          <a:prstGeom prst="chevron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Segoe UI (Corps)"/>
              <a:ea typeface="+mn-ea"/>
              <a:cs typeface="+mn-cs"/>
            </a:endParaRPr>
          </a:p>
        </p:txBody>
      </p:sp>
      <p:sp>
        <p:nvSpPr>
          <p:cNvPr id="23" name="Chevron 22"/>
          <p:cNvSpPr/>
          <p:nvPr/>
        </p:nvSpPr>
        <p:spPr>
          <a:xfrm>
            <a:off x="10056440" y="6420107"/>
            <a:ext cx="2123728" cy="44473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Segoe UI (Corps)"/>
              <a:ea typeface="+mn-ea"/>
              <a:cs typeface="+mn-cs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8184232" y="6479851"/>
            <a:ext cx="0" cy="28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437425" y="239776"/>
            <a:ext cx="314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(Corps)"/>
                <a:ea typeface="+mn-ea"/>
                <a:cs typeface="+mn-cs"/>
              </a:rPr>
              <a:t>PLAN</a:t>
            </a:r>
          </a:p>
        </p:txBody>
      </p:sp>
      <p:sp>
        <p:nvSpPr>
          <p:cNvPr id="31" name="Pentagon 23"/>
          <p:cNvSpPr/>
          <p:nvPr/>
        </p:nvSpPr>
        <p:spPr>
          <a:xfrm rot="10800000">
            <a:off x="10068273" y="-243407"/>
            <a:ext cx="2123728" cy="504032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Segoe UI (Corps)"/>
              <a:ea typeface="+mn-ea"/>
              <a:cs typeface="+mn-cs"/>
            </a:endParaRPr>
          </a:p>
        </p:txBody>
      </p:sp>
      <p:sp>
        <p:nvSpPr>
          <p:cNvPr id="14" name="Arc 13"/>
          <p:cNvSpPr/>
          <p:nvPr/>
        </p:nvSpPr>
        <p:spPr>
          <a:xfrm>
            <a:off x="-3752278" y="0"/>
            <a:ext cx="7251244" cy="6858000"/>
          </a:xfrm>
          <a:prstGeom prst="arc">
            <a:avLst>
              <a:gd name="adj1" fmla="val 16200000"/>
              <a:gd name="adj2" fmla="val 537093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Segoe UI (Corps)"/>
              <a:ea typeface="+mn-ea"/>
              <a:cs typeface="+mn-cs"/>
            </a:endParaRPr>
          </a:p>
        </p:txBody>
      </p:sp>
      <p:sp>
        <p:nvSpPr>
          <p:cNvPr id="21" name="TextBox 7"/>
          <p:cNvSpPr txBox="1"/>
          <p:nvPr/>
        </p:nvSpPr>
        <p:spPr>
          <a:xfrm flipH="1">
            <a:off x="3429355" y="1685847"/>
            <a:ext cx="58089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fr-FR" sz="2200" b="1" dirty="0">
                <a:solidFill>
                  <a:srgbClr val="E7E6E6">
                    <a:lumMod val="50000"/>
                  </a:srgbClr>
                </a:solidFill>
                <a:latin typeface="Segoe UI (Corps)"/>
              </a:rPr>
              <a:t>Présentation du projet</a:t>
            </a:r>
            <a:endParaRPr kumimoji="0" lang="fr-FR" sz="22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Segoe UI (Corps)"/>
              <a:ea typeface="+mn-ea"/>
              <a:cs typeface="+mn-cs"/>
            </a:endParaRPr>
          </a:p>
        </p:txBody>
      </p:sp>
      <p:sp>
        <p:nvSpPr>
          <p:cNvPr id="25" name="Oval 14"/>
          <p:cNvSpPr/>
          <p:nvPr/>
        </p:nvSpPr>
        <p:spPr>
          <a:xfrm>
            <a:off x="3031900" y="1778274"/>
            <a:ext cx="311727" cy="3117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srgbClr val="E7E6E6"/>
                </a:solidFill>
                <a:effectLst/>
                <a:uLnTx/>
                <a:uFillTx/>
                <a:latin typeface="Segoe UI (Corps)"/>
                <a:ea typeface="+mn-ea"/>
                <a:cs typeface="+mn-cs"/>
              </a:rPr>
              <a:t>1</a:t>
            </a:r>
          </a:p>
        </p:txBody>
      </p:sp>
      <p:sp>
        <p:nvSpPr>
          <p:cNvPr id="26" name="Oval 15"/>
          <p:cNvSpPr/>
          <p:nvPr/>
        </p:nvSpPr>
        <p:spPr>
          <a:xfrm>
            <a:off x="3320001" y="3354216"/>
            <a:ext cx="311727" cy="3117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Segoe UI (Corps)"/>
                <a:ea typeface="+mn-ea"/>
                <a:cs typeface="+mn-cs"/>
              </a:rPr>
              <a:t>3</a:t>
            </a:r>
          </a:p>
        </p:txBody>
      </p:sp>
      <p:sp>
        <p:nvSpPr>
          <p:cNvPr id="29" name="Oval 16"/>
          <p:cNvSpPr/>
          <p:nvPr/>
        </p:nvSpPr>
        <p:spPr>
          <a:xfrm>
            <a:off x="3209899" y="4142187"/>
            <a:ext cx="311727" cy="3117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Segoe UI (Corps)"/>
                <a:ea typeface="+mn-ea"/>
                <a:cs typeface="+mn-cs"/>
              </a:rPr>
              <a:t>4</a:t>
            </a:r>
          </a:p>
        </p:txBody>
      </p:sp>
      <p:sp>
        <p:nvSpPr>
          <p:cNvPr id="32" name="Oval 17"/>
          <p:cNvSpPr/>
          <p:nvPr/>
        </p:nvSpPr>
        <p:spPr>
          <a:xfrm>
            <a:off x="2847534" y="4930158"/>
            <a:ext cx="311727" cy="3117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Segoe UI (Corps)"/>
                <a:ea typeface="+mn-ea"/>
                <a:cs typeface="+mn-cs"/>
              </a:rPr>
              <a:t>5</a:t>
            </a:r>
          </a:p>
        </p:txBody>
      </p:sp>
      <p:sp>
        <p:nvSpPr>
          <p:cNvPr id="33" name="Arc 32"/>
          <p:cNvSpPr/>
          <p:nvPr/>
        </p:nvSpPr>
        <p:spPr>
          <a:xfrm>
            <a:off x="-1657223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chemeClr val="accent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Segoe UI (Corps)"/>
              <a:ea typeface="+mn-ea"/>
              <a:cs typeface="+mn-cs"/>
            </a:endParaRPr>
          </a:p>
        </p:txBody>
      </p:sp>
      <p:sp>
        <p:nvSpPr>
          <p:cNvPr id="38" name="TextBox 7"/>
          <p:cNvSpPr txBox="1"/>
          <p:nvPr/>
        </p:nvSpPr>
        <p:spPr>
          <a:xfrm flipH="1">
            <a:off x="3717377" y="3276637"/>
            <a:ext cx="48387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(Corps)"/>
                <a:ea typeface="+mn-ea"/>
                <a:cs typeface="+mn-cs"/>
              </a:rPr>
              <a:t>Conception</a:t>
            </a:r>
          </a:p>
        </p:txBody>
      </p:sp>
      <p:sp>
        <p:nvSpPr>
          <p:cNvPr id="39" name="TextBox 7"/>
          <p:cNvSpPr txBox="1"/>
          <p:nvPr/>
        </p:nvSpPr>
        <p:spPr>
          <a:xfrm flipH="1">
            <a:off x="3605389" y="4072032"/>
            <a:ext cx="73896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(Corps)"/>
                <a:ea typeface="+mn-ea"/>
                <a:cs typeface="+mn-cs"/>
              </a:rPr>
              <a:t>Réalisation</a:t>
            </a:r>
          </a:p>
        </p:txBody>
      </p:sp>
      <p:sp>
        <p:nvSpPr>
          <p:cNvPr id="40" name="TextBox 7"/>
          <p:cNvSpPr txBox="1"/>
          <p:nvPr/>
        </p:nvSpPr>
        <p:spPr>
          <a:xfrm flipH="1">
            <a:off x="3236626" y="4867427"/>
            <a:ext cx="6518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200" b="1" dirty="0">
                <a:solidFill>
                  <a:srgbClr val="E7E6E6">
                    <a:lumMod val="50000"/>
                  </a:srgbClr>
                </a:solidFill>
                <a:latin typeface="Segoe UI (Corps)"/>
              </a:rPr>
              <a:t>Conclusion</a:t>
            </a:r>
            <a:endParaRPr lang="fr-FR" sz="2200" b="1" dirty="0">
              <a:solidFill>
                <a:srgbClr val="E7E6E6">
                  <a:lumMod val="50000"/>
                </a:srgbClr>
              </a:solidFill>
              <a:latin typeface="Segoe UI (Corps)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5685B3A-A5DC-4855-52F2-4E6077E82734}"/>
              </a:ext>
            </a:extLst>
          </p:cNvPr>
          <p:cNvSpPr txBox="1"/>
          <p:nvPr/>
        </p:nvSpPr>
        <p:spPr>
          <a:xfrm flipH="1">
            <a:off x="3620204" y="2481242"/>
            <a:ext cx="58089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(Corps)"/>
                <a:ea typeface="+mn-ea"/>
                <a:cs typeface="+mn-cs"/>
              </a:rPr>
              <a:t>Analyse</a:t>
            </a:r>
            <a:endParaRPr kumimoji="0" lang="fr-FR" sz="22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Segoe UI (Corps)"/>
              <a:ea typeface="+mn-ea"/>
              <a:cs typeface="+mn-cs"/>
            </a:endParaRPr>
          </a:p>
        </p:txBody>
      </p:sp>
      <p:sp>
        <p:nvSpPr>
          <p:cNvPr id="3" name="Oval 14">
            <a:extLst>
              <a:ext uri="{FF2B5EF4-FFF2-40B4-BE49-F238E27FC236}">
                <a16:creationId xmlns:a16="http://schemas.microsoft.com/office/drawing/2014/main" id="{AC9A8499-D9D4-1156-8741-CE9428EEB4B5}"/>
              </a:ext>
            </a:extLst>
          </p:cNvPr>
          <p:cNvSpPr/>
          <p:nvPr/>
        </p:nvSpPr>
        <p:spPr>
          <a:xfrm>
            <a:off x="3265613" y="2566245"/>
            <a:ext cx="311727" cy="3117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srgbClr val="E7E6E6"/>
                </a:solidFill>
                <a:effectLst/>
                <a:uLnTx/>
                <a:uFillTx/>
                <a:latin typeface="Segoe UI (Corps)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5148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6 L -0.12604 -3.7037E-6 " pathEditMode="relative" ptsTypes="AA">
                                      <p:cBhvr>
                                        <p:cTn id="1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9" grpId="0" animBg="1"/>
      <p:bldP spid="24" grpId="0" animBg="1"/>
      <p:bldP spid="22" grpId="0" animBg="1"/>
      <p:bldP spid="23" grpId="0" animBg="1"/>
      <p:bldP spid="30" grpId="0"/>
      <p:bldP spid="21" grpId="0"/>
      <p:bldP spid="38" grpId="0"/>
      <p:bldP spid="39" grpId="0"/>
      <p:bldP spid="40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158;p12">
            <a:extLst>
              <a:ext uri="{FF2B5EF4-FFF2-40B4-BE49-F238E27FC236}">
                <a16:creationId xmlns:a16="http://schemas.microsoft.com/office/drawing/2014/main" id="{E02C43D7-126E-DB47-7963-8C3784EA2759}"/>
              </a:ext>
            </a:extLst>
          </p:cNvPr>
          <p:cNvGrpSpPr/>
          <p:nvPr/>
        </p:nvGrpSpPr>
        <p:grpSpPr>
          <a:xfrm>
            <a:off x="1121229" y="44517"/>
            <a:ext cx="9269802" cy="504057"/>
            <a:chOff x="841108" y="1294358"/>
            <a:chExt cx="7475308" cy="508077"/>
          </a:xfrm>
        </p:grpSpPr>
        <p:sp>
          <p:nvSpPr>
            <p:cNvPr id="17" name="Google Shape;1159;p12">
              <a:extLst>
                <a:ext uri="{FF2B5EF4-FFF2-40B4-BE49-F238E27FC236}">
                  <a16:creationId xmlns:a16="http://schemas.microsoft.com/office/drawing/2014/main" id="{AF31B96A-D787-169A-A31A-CBD4F1F006D0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217925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" name="Google Shape;1160;p12">
              <a:extLst>
                <a:ext uri="{FF2B5EF4-FFF2-40B4-BE49-F238E27FC236}">
                  <a16:creationId xmlns:a16="http://schemas.microsoft.com/office/drawing/2014/main" id="{54AF562E-572F-C7FA-BB27-EE5AE3CFBA41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" name="Google Shape;1161;p12">
              <a:extLst>
                <a:ext uri="{FF2B5EF4-FFF2-40B4-BE49-F238E27FC236}">
                  <a16:creationId xmlns:a16="http://schemas.microsoft.com/office/drawing/2014/main" id="{3E48ED74-9A81-5EFE-E2F7-62E0CF43EC60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" name="Google Shape;1162;p12">
            <a:extLst>
              <a:ext uri="{FF2B5EF4-FFF2-40B4-BE49-F238E27FC236}">
                <a16:creationId xmlns:a16="http://schemas.microsoft.com/office/drawing/2014/main" id="{5A1289F1-6A02-A6E9-47D8-23BE3B14FAA6}"/>
              </a:ext>
            </a:extLst>
          </p:cNvPr>
          <p:cNvSpPr/>
          <p:nvPr/>
        </p:nvSpPr>
        <p:spPr>
          <a:xfrm>
            <a:off x="2427485" y="44516"/>
            <a:ext cx="504056" cy="50405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21" name="Google Shape;1163;p12">
            <a:extLst>
              <a:ext uri="{FF2B5EF4-FFF2-40B4-BE49-F238E27FC236}">
                <a16:creationId xmlns:a16="http://schemas.microsoft.com/office/drawing/2014/main" id="{50AD1C13-CBAC-6183-45F4-6D2EF50EF457}"/>
              </a:ext>
            </a:extLst>
          </p:cNvPr>
          <p:cNvSpPr/>
          <p:nvPr/>
        </p:nvSpPr>
        <p:spPr>
          <a:xfrm>
            <a:off x="9297695" y="34678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sp>
        <p:nvSpPr>
          <p:cNvPr id="22" name="Google Shape;1165;p12">
            <a:extLst>
              <a:ext uri="{FF2B5EF4-FFF2-40B4-BE49-F238E27FC236}">
                <a16:creationId xmlns:a16="http://schemas.microsoft.com/office/drawing/2014/main" id="{A7744FCC-A19D-E095-B5B4-202062AB42B4}"/>
              </a:ext>
            </a:extLst>
          </p:cNvPr>
          <p:cNvSpPr/>
          <p:nvPr/>
        </p:nvSpPr>
        <p:spPr>
          <a:xfrm>
            <a:off x="1293663" y="50530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dirty="0"/>
          </a:p>
        </p:txBody>
      </p:sp>
      <p:sp>
        <p:nvSpPr>
          <p:cNvPr id="23" name="Google Shape;1166;p12">
            <a:extLst>
              <a:ext uri="{FF2B5EF4-FFF2-40B4-BE49-F238E27FC236}">
                <a16:creationId xmlns:a16="http://schemas.microsoft.com/office/drawing/2014/main" id="{26A16779-86A8-1C8E-E114-6158B5D99656}"/>
              </a:ext>
            </a:extLst>
          </p:cNvPr>
          <p:cNvSpPr/>
          <p:nvPr/>
        </p:nvSpPr>
        <p:spPr>
          <a:xfrm>
            <a:off x="1835665" y="4835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 dirty="0"/>
          </a:p>
        </p:txBody>
      </p:sp>
      <p:sp>
        <p:nvSpPr>
          <p:cNvPr id="24" name="Google Shape;1167;p12">
            <a:extLst>
              <a:ext uri="{FF2B5EF4-FFF2-40B4-BE49-F238E27FC236}">
                <a16:creationId xmlns:a16="http://schemas.microsoft.com/office/drawing/2014/main" id="{D29D5B1F-E7EE-ED19-5AB1-F2A879BD5854}"/>
              </a:ext>
            </a:extLst>
          </p:cNvPr>
          <p:cNvSpPr/>
          <p:nvPr/>
        </p:nvSpPr>
        <p:spPr>
          <a:xfrm>
            <a:off x="3003218" y="105314"/>
            <a:ext cx="41331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Conception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5" name="Google Shape;1183;p12">
            <a:extLst>
              <a:ext uri="{FF2B5EF4-FFF2-40B4-BE49-F238E27FC236}">
                <a16:creationId xmlns:a16="http://schemas.microsoft.com/office/drawing/2014/main" id="{64927FF1-CEC8-8AB4-ABEC-12CD71241EB1}"/>
              </a:ext>
            </a:extLst>
          </p:cNvPr>
          <p:cNvSpPr/>
          <p:nvPr/>
        </p:nvSpPr>
        <p:spPr>
          <a:xfrm>
            <a:off x="9886975" y="3146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6" name="Google Shape;1184;p12">
            <a:extLst>
              <a:ext uri="{FF2B5EF4-FFF2-40B4-BE49-F238E27FC236}">
                <a16:creationId xmlns:a16="http://schemas.microsoft.com/office/drawing/2014/main" id="{08BA5131-647F-C5AC-81B4-FB056F345DB6}"/>
              </a:ext>
            </a:extLst>
          </p:cNvPr>
          <p:cNvSpPr/>
          <p:nvPr/>
        </p:nvSpPr>
        <p:spPr>
          <a:xfrm>
            <a:off x="2865843" y="750217"/>
            <a:ext cx="122187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1188;p12">
            <a:extLst>
              <a:ext uri="{FF2B5EF4-FFF2-40B4-BE49-F238E27FC236}">
                <a16:creationId xmlns:a16="http://schemas.microsoft.com/office/drawing/2014/main" id="{3806C5E6-D4EB-2F93-AD09-C127E853748E}"/>
              </a:ext>
            </a:extLst>
          </p:cNvPr>
          <p:cNvSpPr/>
          <p:nvPr/>
        </p:nvSpPr>
        <p:spPr>
          <a:xfrm>
            <a:off x="4214809" y="747778"/>
            <a:ext cx="109118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1192;p12">
            <a:extLst>
              <a:ext uri="{FF2B5EF4-FFF2-40B4-BE49-F238E27FC236}">
                <a16:creationId xmlns:a16="http://schemas.microsoft.com/office/drawing/2014/main" id="{AA2AEAA4-095E-8E8A-4AD2-CFF2F1F71429}"/>
              </a:ext>
            </a:extLst>
          </p:cNvPr>
          <p:cNvSpPr/>
          <p:nvPr/>
        </p:nvSpPr>
        <p:spPr>
          <a:xfrm rot="10800000" flipH="1">
            <a:off x="8558817" y="618918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5482751" y="747777"/>
            <a:ext cx="104284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5382944" y="827827"/>
            <a:ext cx="124105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Diagrammes de séquences</a:t>
            </a:r>
            <a:endParaRPr lang="fr-F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Google Shape;1189;p12">
            <a:extLst>
              <a:ext uri="{FF2B5EF4-FFF2-40B4-BE49-F238E27FC236}">
                <a16:creationId xmlns:a16="http://schemas.microsoft.com/office/drawing/2014/main" id="{FD534DF4-5828-9C13-0B75-2C7241FF9746}"/>
              </a:ext>
            </a:extLst>
          </p:cNvPr>
          <p:cNvSpPr txBox="1"/>
          <p:nvPr/>
        </p:nvSpPr>
        <p:spPr>
          <a:xfrm>
            <a:off x="4087717" y="812441"/>
            <a:ext cx="137403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Conception du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err="1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Chatbot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6635028" y="747777"/>
            <a:ext cx="1252139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6535222" y="827827"/>
            <a:ext cx="155962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Conception du tableau de bord</a:t>
            </a:r>
            <a:endParaRPr lang="fr-F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8019033" y="747777"/>
            <a:ext cx="1252139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7919227" y="827827"/>
            <a:ext cx="155962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Conception de script</a:t>
            </a:r>
            <a:endParaRPr lang="fr-F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6" name="Connecteur : en arc 59">
            <a:extLst>
              <a:ext uri="{FF2B5EF4-FFF2-40B4-BE49-F238E27FC236}">
                <a16:creationId xmlns:a16="http://schemas.microsoft.com/office/drawing/2014/main" id="{FB56366C-88B0-56BA-1A00-1D3B8C5C4C84}"/>
              </a:ext>
            </a:extLst>
          </p:cNvPr>
          <p:cNvCxnSpPr/>
          <p:nvPr/>
        </p:nvCxnSpPr>
        <p:spPr>
          <a:xfrm rot="10800000" flipH="1">
            <a:off x="1303207" y="2182277"/>
            <a:ext cx="757664" cy="167684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 : en arc 61">
            <a:extLst>
              <a:ext uri="{FF2B5EF4-FFF2-40B4-BE49-F238E27FC236}">
                <a16:creationId xmlns:a16="http://schemas.microsoft.com/office/drawing/2014/main" id="{56B395EC-8C33-D74A-AA37-4B076B6222D7}"/>
              </a:ext>
            </a:extLst>
          </p:cNvPr>
          <p:cNvCxnSpPr/>
          <p:nvPr/>
        </p:nvCxnSpPr>
        <p:spPr>
          <a:xfrm>
            <a:off x="1303207" y="3859120"/>
            <a:ext cx="757664" cy="183911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175234" y="1995452"/>
            <a:ext cx="25408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Validation des champs </a:t>
            </a:r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obligatoires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Segoe UI (Corps)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175234" y="2551877"/>
            <a:ext cx="16594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Intégrité des données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Segoe UI (Corps)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175234" y="3142170"/>
            <a:ext cx="1781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Exactitude des attributs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Segoe UI (Corps)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175234" y="3639326"/>
            <a:ext cx="21673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Validation des classifications </a:t>
            </a:r>
          </a:p>
          <a:p>
            <a:r>
              <a:rPr lang="fr-FR" sz="12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et du statut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Segoe UI (Corps)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175234" y="4322756"/>
            <a:ext cx="26164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Unicité et format des noms qualifiés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Segoe UI (Corps)"/>
            </a:endParaRPr>
          </a:p>
        </p:txBody>
      </p:sp>
      <p:cxnSp>
        <p:nvCxnSpPr>
          <p:cNvPr id="48" name="Curved Connector 47"/>
          <p:cNvCxnSpPr>
            <a:endCxn id="47" idx="1"/>
          </p:cNvCxnSpPr>
          <p:nvPr/>
        </p:nvCxnSpPr>
        <p:spPr>
          <a:xfrm>
            <a:off x="1321648" y="3859119"/>
            <a:ext cx="853586" cy="6021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42310" y="3705230"/>
            <a:ext cx="1109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Les 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crit</a:t>
            </a:r>
            <a:r>
              <a:rPr lang="fr-FR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è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res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66001" y="1934759"/>
            <a:ext cx="44633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 dirty="0"/>
              <a:t>Le nom de la base de données, le nom de la table doivent être correctement nominalisés.</a:t>
            </a:r>
            <a:endParaRPr lang="en-US" sz="1200" dirty="0"/>
          </a:p>
        </p:txBody>
      </p:sp>
      <p:sp>
        <p:nvSpPr>
          <p:cNvPr id="51" name="Rectangle 50"/>
          <p:cNvSpPr/>
          <p:nvPr/>
        </p:nvSpPr>
        <p:spPr>
          <a:xfrm>
            <a:off x="4966001" y="2527002"/>
            <a:ext cx="44633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 dirty="0"/>
              <a:t>Vérifie </a:t>
            </a:r>
            <a:r>
              <a:rPr lang="fr-FR" sz="1200" dirty="0" smtClean="0"/>
              <a:t>les types </a:t>
            </a:r>
            <a:r>
              <a:rPr lang="fr-FR" sz="1200" dirty="0"/>
              <a:t>de données pour chaque colonne, en s’assurant qu’ils correspondent aux types attendus.</a:t>
            </a:r>
            <a:endParaRPr lang="en-US" sz="1200" dirty="0"/>
          </a:p>
        </p:txBody>
      </p:sp>
      <p:sp>
        <p:nvSpPr>
          <p:cNvPr id="52" name="Rectangle 51"/>
          <p:cNvSpPr/>
          <p:nvPr/>
        </p:nvSpPr>
        <p:spPr>
          <a:xfrm>
            <a:off x="4977499" y="3126635"/>
            <a:ext cx="44518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 dirty="0"/>
              <a:t>Les attributs spécifiques sont vérifiés pour s’assurer que leurs valeurs sont logiques, numériques et positives.</a:t>
            </a:r>
            <a:endParaRPr lang="en-US" sz="1200" dirty="0"/>
          </a:p>
        </p:txBody>
      </p:sp>
      <p:cxnSp>
        <p:nvCxnSpPr>
          <p:cNvPr id="53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4707512" y="2183330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4707512" y="2794837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4719010" y="3338627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977500" y="3658615"/>
            <a:ext cx="44518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 dirty="0"/>
              <a:t>Analyse les classifications et assure que le statut de la table et des colonnes est </a:t>
            </a:r>
            <a:r>
              <a:rPr lang="fr-FR" sz="1200" dirty="0" smtClean="0"/>
              <a:t>approprié.</a:t>
            </a:r>
            <a:endParaRPr lang="en-US" sz="1200" dirty="0"/>
          </a:p>
        </p:txBody>
      </p:sp>
      <p:cxnSp>
        <p:nvCxnSpPr>
          <p:cNvPr id="57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4719010" y="3912241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977499" y="4308042"/>
            <a:ext cx="44518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 dirty="0"/>
              <a:t>L’unicité et le respect du format attendu du ”</a:t>
            </a:r>
            <a:r>
              <a:rPr lang="fr-FR" sz="1200" dirty="0" err="1"/>
              <a:t>Qualified</a:t>
            </a:r>
            <a:r>
              <a:rPr lang="fr-FR" sz="1200" dirty="0"/>
              <a:t> Name</a:t>
            </a:r>
            <a:r>
              <a:rPr lang="fr-FR" sz="1200" dirty="0" smtClean="0"/>
              <a:t>”.</a:t>
            </a:r>
            <a:endParaRPr lang="en-US" sz="1200" dirty="0"/>
          </a:p>
        </p:txBody>
      </p:sp>
      <p:cxnSp>
        <p:nvCxnSpPr>
          <p:cNvPr id="59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4719010" y="4465164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/>
          <p:cNvCxnSpPr>
            <a:endCxn id="45" idx="1"/>
          </p:cNvCxnSpPr>
          <p:nvPr/>
        </p:nvCxnSpPr>
        <p:spPr>
          <a:xfrm flipV="1">
            <a:off x="1321650" y="3280670"/>
            <a:ext cx="853584" cy="5784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1303203" y="3845862"/>
            <a:ext cx="692603" cy="1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2175234" y="5554146"/>
            <a:ext cx="12939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Unicité du GUID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Segoe UI (Corps)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175234" y="4913049"/>
            <a:ext cx="15534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Validation des dates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Segoe UI (Corps)"/>
            </a:endParaRPr>
          </a:p>
        </p:txBody>
      </p:sp>
      <p:cxnSp>
        <p:nvCxnSpPr>
          <p:cNvPr id="64" name="Curved Connector 63"/>
          <p:cNvCxnSpPr/>
          <p:nvPr/>
        </p:nvCxnSpPr>
        <p:spPr>
          <a:xfrm rot="16200000" flipH="1">
            <a:off x="1623573" y="4495654"/>
            <a:ext cx="590294" cy="52573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/>
          <p:nvPr/>
        </p:nvCxnSpPr>
        <p:spPr>
          <a:xfrm rot="5400000" flipH="1" flipV="1">
            <a:off x="1625082" y="2743018"/>
            <a:ext cx="590294" cy="52573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983977" y="4697561"/>
            <a:ext cx="445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 dirty="0" smtClean="0"/>
              <a:t>Assurer que les </a:t>
            </a:r>
            <a:r>
              <a:rPr lang="fr-FR" sz="1200" dirty="0"/>
              <a:t>champs ”</a:t>
            </a:r>
            <a:r>
              <a:rPr lang="fr-FR" sz="1200" b="1" dirty="0" err="1"/>
              <a:t>Create</a:t>
            </a:r>
            <a:r>
              <a:rPr lang="fr-FR" sz="1200" b="1" dirty="0"/>
              <a:t> Time</a:t>
            </a:r>
            <a:r>
              <a:rPr lang="fr-FR" sz="1200" dirty="0"/>
              <a:t>”</a:t>
            </a:r>
            <a:r>
              <a:rPr lang="fr-FR" sz="1200" b="1" dirty="0"/>
              <a:t> </a:t>
            </a:r>
            <a:r>
              <a:rPr lang="fr-FR" sz="1200" dirty="0"/>
              <a:t>et ”</a:t>
            </a:r>
            <a:r>
              <a:rPr lang="fr-FR" sz="1200" b="1" dirty="0" err="1"/>
              <a:t>lastAccessTime</a:t>
            </a:r>
            <a:r>
              <a:rPr lang="fr-FR" sz="1200" dirty="0"/>
              <a:t>” </a:t>
            </a:r>
            <a:r>
              <a:rPr lang="fr-FR" sz="1200" dirty="0" smtClean="0"/>
              <a:t>respectent </a:t>
            </a:r>
            <a:r>
              <a:rPr lang="fr-FR" sz="1200" dirty="0"/>
              <a:t>la format date et que sont chronologiquement cohérentes.</a:t>
            </a:r>
            <a:endParaRPr lang="en-US" sz="1200" dirty="0"/>
          </a:p>
        </p:txBody>
      </p:sp>
      <p:cxnSp>
        <p:nvCxnSpPr>
          <p:cNvPr id="67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4725488" y="5023500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5005771" y="5410576"/>
            <a:ext cx="44518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 dirty="0"/>
              <a:t>Confirme l’unicité du GUID pour la table et chaque colonne, garantissant ainsi l’identification </a:t>
            </a:r>
            <a:r>
              <a:rPr lang="fr-FR" sz="1200" dirty="0" smtClean="0"/>
              <a:t>unique.</a:t>
            </a:r>
            <a:endParaRPr lang="en-US" sz="1200" dirty="0"/>
          </a:p>
        </p:txBody>
      </p:sp>
      <p:cxnSp>
        <p:nvCxnSpPr>
          <p:cNvPr id="69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4747282" y="5654323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ight Brace 69"/>
          <p:cNvSpPr/>
          <p:nvPr/>
        </p:nvSpPr>
        <p:spPr>
          <a:xfrm>
            <a:off x="9622425" y="1988994"/>
            <a:ext cx="678949" cy="3703651"/>
          </a:xfrm>
          <a:prstGeom prst="rightBrace">
            <a:avLst>
              <a:gd name="adj1" fmla="val 259813"/>
              <a:gd name="adj2" fmla="val 502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0369842" y="3597060"/>
            <a:ext cx="1608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Rapport 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détaillé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 &amp;</a:t>
            </a:r>
          </a:p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notification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2" name="Google Shape;1185;p12">
            <a:extLst>
              <a:ext uri="{FF2B5EF4-FFF2-40B4-BE49-F238E27FC236}">
                <a16:creationId xmlns:a16="http://schemas.microsoft.com/office/drawing/2014/main" id="{3A84A75F-F4EA-E91A-8CFB-2D8AB0160FA1}"/>
              </a:ext>
            </a:extLst>
          </p:cNvPr>
          <p:cNvSpPr txBox="1"/>
          <p:nvPr/>
        </p:nvSpPr>
        <p:spPr>
          <a:xfrm>
            <a:off x="2303857" y="806962"/>
            <a:ext cx="234464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Outils</a:t>
            </a: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 et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Architecture</a:t>
            </a:r>
            <a:endParaRPr sz="1300" b="1" dirty="0">
              <a:solidFill>
                <a:schemeClr val="bg1">
                  <a:lumMod val="75000"/>
                </a:schemeClr>
              </a:solidFill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107632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4" grpId="0"/>
      <p:bldP spid="45" grpId="0"/>
      <p:bldP spid="46" grpId="0"/>
      <p:bldP spid="47" grpId="0"/>
      <p:bldP spid="49" grpId="0"/>
      <p:bldP spid="50" grpId="0"/>
      <p:bldP spid="51" grpId="0"/>
      <p:bldP spid="52" grpId="0"/>
      <p:bldP spid="56" grpId="0"/>
      <p:bldP spid="58" grpId="0"/>
      <p:bldP spid="62" grpId="0"/>
      <p:bldP spid="63" grpId="0"/>
      <p:bldP spid="66" grpId="0"/>
      <p:bldP spid="68" grpId="0"/>
      <p:bldP spid="70" grpId="0" animBg="1"/>
      <p:bldP spid="7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158;p12">
            <a:extLst>
              <a:ext uri="{FF2B5EF4-FFF2-40B4-BE49-F238E27FC236}">
                <a16:creationId xmlns:a16="http://schemas.microsoft.com/office/drawing/2014/main" id="{E02C43D7-126E-DB47-7963-8C3784EA2759}"/>
              </a:ext>
            </a:extLst>
          </p:cNvPr>
          <p:cNvGrpSpPr/>
          <p:nvPr/>
        </p:nvGrpSpPr>
        <p:grpSpPr>
          <a:xfrm>
            <a:off x="1121229" y="44517"/>
            <a:ext cx="9269802" cy="504057"/>
            <a:chOff x="841108" y="1294358"/>
            <a:chExt cx="7475308" cy="508077"/>
          </a:xfrm>
        </p:grpSpPr>
        <p:sp>
          <p:nvSpPr>
            <p:cNvPr id="17" name="Google Shape;1159;p12">
              <a:extLst>
                <a:ext uri="{FF2B5EF4-FFF2-40B4-BE49-F238E27FC236}">
                  <a16:creationId xmlns:a16="http://schemas.microsoft.com/office/drawing/2014/main" id="{AF31B96A-D787-169A-A31A-CBD4F1F006D0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217925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" name="Google Shape;1160;p12">
              <a:extLst>
                <a:ext uri="{FF2B5EF4-FFF2-40B4-BE49-F238E27FC236}">
                  <a16:creationId xmlns:a16="http://schemas.microsoft.com/office/drawing/2014/main" id="{54AF562E-572F-C7FA-BB27-EE5AE3CFBA41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" name="Google Shape;1161;p12">
              <a:extLst>
                <a:ext uri="{FF2B5EF4-FFF2-40B4-BE49-F238E27FC236}">
                  <a16:creationId xmlns:a16="http://schemas.microsoft.com/office/drawing/2014/main" id="{3E48ED74-9A81-5EFE-E2F7-62E0CF43EC60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" name="Google Shape;1162;p12">
            <a:extLst>
              <a:ext uri="{FF2B5EF4-FFF2-40B4-BE49-F238E27FC236}">
                <a16:creationId xmlns:a16="http://schemas.microsoft.com/office/drawing/2014/main" id="{5A1289F1-6A02-A6E9-47D8-23BE3B14FAA6}"/>
              </a:ext>
            </a:extLst>
          </p:cNvPr>
          <p:cNvSpPr/>
          <p:nvPr/>
        </p:nvSpPr>
        <p:spPr>
          <a:xfrm>
            <a:off x="2427485" y="44516"/>
            <a:ext cx="504056" cy="50405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21" name="Google Shape;1163;p12">
            <a:extLst>
              <a:ext uri="{FF2B5EF4-FFF2-40B4-BE49-F238E27FC236}">
                <a16:creationId xmlns:a16="http://schemas.microsoft.com/office/drawing/2014/main" id="{50AD1C13-CBAC-6183-45F4-6D2EF50EF457}"/>
              </a:ext>
            </a:extLst>
          </p:cNvPr>
          <p:cNvSpPr/>
          <p:nvPr/>
        </p:nvSpPr>
        <p:spPr>
          <a:xfrm>
            <a:off x="9297695" y="34678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sp>
        <p:nvSpPr>
          <p:cNvPr id="22" name="Google Shape;1165;p12">
            <a:extLst>
              <a:ext uri="{FF2B5EF4-FFF2-40B4-BE49-F238E27FC236}">
                <a16:creationId xmlns:a16="http://schemas.microsoft.com/office/drawing/2014/main" id="{A7744FCC-A19D-E095-B5B4-202062AB42B4}"/>
              </a:ext>
            </a:extLst>
          </p:cNvPr>
          <p:cNvSpPr/>
          <p:nvPr/>
        </p:nvSpPr>
        <p:spPr>
          <a:xfrm>
            <a:off x="1293663" y="50530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dirty="0"/>
          </a:p>
        </p:txBody>
      </p:sp>
      <p:sp>
        <p:nvSpPr>
          <p:cNvPr id="23" name="Google Shape;1166;p12">
            <a:extLst>
              <a:ext uri="{FF2B5EF4-FFF2-40B4-BE49-F238E27FC236}">
                <a16:creationId xmlns:a16="http://schemas.microsoft.com/office/drawing/2014/main" id="{26A16779-86A8-1C8E-E114-6158B5D99656}"/>
              </a:ext>
            </a:extLst>
          </p:cNvPr>
          <p:cNvSpPr/>
          <p:nvPr/>
        </p:nvSpPr>
        <p:spPr>
          <a:xfrm>
            <a:off x="1835665" y="4835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 dirty="0"/>
          </a:p>
        </p:txBody>
      </p:sp>
      <p:sp>
        <p:nvSpPr>
          <p:cNvPr id="24" name="Google Shape;1167;p12">
            <a:extLst>
              <a:ext uri="{FF2B5EF4-FFF2-40B4-BE49-F238E27FC236}">
                <a16:creationId xmlns:a16="http://schemas.microsoft.com/office/drawing/2014/main" id="{D29D5B1F-E7EE-ED19-5AB1-F2A879BD5854}"/>
              </a:ext>
            </a:extLst>
          </p:cNvPr>
          <p:cNvSpPr/>
          <p:nvPr/>
        </p:nvSpPr>
        <p:spPr>
          <a:xfrm>
            <a:off x="3003218" y="105314"/>
            <a:ext cx="41331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Conception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5" name="Google Shape;1183;p12">
            <a:extLst>
              <a:ext uri="{FF2B5EF4-FFF2-40B4-BE49-F238E27FC236}">
                <a16:creationId xmlns:a16="http://schemas.microsoft.com/office/drawing/2014/main" id="{64927FF1-CEC8-8AB4-ABEC-12CD71241EB1}"/>
              </a:ext>
            </a:extLst>
          </p:cNvPr>
          <p:cNvSpPr/>
          <p:nvPr/>
        </p:nvSpPr>
        <p:spPr>
          <a:xfrm>
            <a:off x="9886975" y="3146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6" name="Google Shape;1184;p12">
            <a:extLst>
              <a:ext uri="{FF2B5EF4-FFF2-40B4-BE49-F238E27FC236}">
                <a16:creationId xmlns:a16="http://schemas.microsoft.com/office/drawing/2014/main" id="{08BA5131-647F-C5AC-81B4-FB056F345DB6}"/>
              </a:ext>
            </a:extLst>
          </p:cNvPr>
          <p:cNvSpPr/>
          <p:nvPr/>
        </p:nvSpPr>
        <p:spPr>
          <a:xfrm>
            <a:off x="2865843" y="750217"/>
            <a:ext cx="122187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1188;p12">
            <a:extLst>
              <a:ext uri="{FF2B5EF4-FFF2-40B4-BE49-F238E27FC236}">
                <a16:creationId xmlns:a16="http://schemas.microsoft.com/office/drawing/2014/main" id="{3806C5E6-D4EB-2F93-AD09-C127E853748E}"/>
              </a:ext>
            </a:extLst>
          </p:cNvPr>
          <p:cNvSpPr/>
          <p:nvPr/>
        </p:nvSpPr>
        <p:spPr>
          <a:xfrm>
            <a:off x="4214809" y="747778"/>
            <a:ext cx="109118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1192;p12">
            <a:extLst>
              <a:ext uri="{FF2B5EF4-FFF2-40B4-BE49-F238E27FC236}">
                <a16:creationId xmlns:a16="http://schemas.microsoft.com/office/drawing/2014/main" id="{AA2AEAA4-095E-8E8A-4AD2-CFF2F1F71429}"/>
              </a:ext>
            </a:extLst>
          </p:cNvPr>
          <p:cNvSpPr/>
          <p:nvPr/>
        </p:nvSpPr>
        <p:spPr>
          <a:xfrm rot="10800000" flipH="1">
            <a:off x="8558817" y="618918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5482751" y="747777"/>
            <a:ext cx="104284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5382944" y="827827"/>
            <a:ext cx="124105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Diagrammes de séquences</a:t>
            </a:r>
            <a:endParaRPr lang="fr-F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Google Shape;1189;p12">
            <a:extLst>
              <a:ext uri="{FF2B5EF4-FFF2-40B4-BE49-F238E27FC236}">
                <a16:creationId xmlns:a16="http://schemas.microsoft.com/office/drawing/2014/main" id="{FD534DF4-5828-9C13-0B75-2C7241FF9746}"/>
              </a:ext>
            </a:extLst>
          </p:cNvPr>
          <p:cNvSpPr txBox="1"/>
          <p:nvPr/>
        </p:nvSpPr>
        <p:spPr>
          <a:xfrm>
            <a:off x="4087717" y="812441"/>
            <a:ext cx="137403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Conception du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err="1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Chatbot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6635028" y="747777"/>
            <a:ext cx="1252139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6535222" y="827827"/>
            <a:ext cx="155962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Conception du tableau de bord</a:t>
            </a:r>
            <a:endParaRPr lang="fr-F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8019033" y="747777"/>
            <a:ext cx="1252139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7919227" y="827827"/>
            <a:ext cx="155962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Conception de script</a:t>
            </a:r>
            <a:endParaRPr lang="fr-F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832" y="2235788"/>
            <a:ext cx="9184535" cy="3513101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436027" y="3635160"/>
            <a:ext cx="1608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Rapport 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détaillé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 &amp;</a:t>
            </a:r>
          </a:p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notification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2153210" y="3896770"/>
            <a:ext cx="391970" cy="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9" name="Google Shape;1185;p12">
            <a:extLst>
              <a:ext uri="{FF2B5EF4-FFF2-40B4-BE49-F238E27FC236}">
                <a16:creationId xmlns:a16="http://schemas.microsoft.com/office/drawing/2014/main" id="{3A84A75F-F4EA-E91A-8CFB-2D8AB0160FA1}"/>
              </a:ext>
            </a:extLst>
          </p:cNvPr>
          <p:cNvSpPr txBox="1"/>
          <p:nvPr/>
        </p:nvSpPr>
        <p:spPr>
          <a:xfrm>
            <a:off x="2303857" y="806962"/>
            <a:ext cx="234464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Outils</a:t>
            </a: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 et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Architecture</a:t>
            </a:r>
            <a:endParaRPr sz="1300" b="1" dirty="0">
              <a:solidFill>
                <a:schemeClr val="bg1">
                  <a:lumMod val="75000"/>
                </a:schemeClr>
              </a:solidFill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21232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444;p20">
            <a:extLst>
              <a:ext uri="{FF2B5EF4-FFF2-40B4-BE49-F238E27FC236}">
                <a16:creationId xmlns:a16="http://schemas.microsoft.com/office/drawing/2014/main" id="{0A02C89B-8CC4-6C69-C720-A9A2B1D0D862}"/>
              </a:ext>
            </a:extLst>
          </p:cNvPr>
          <p:cNvGrpSpPr/>
          <p:nvPr/>
        </p:nvGrpSpPr>
        <p:grpSpPr>
          <a:xfrm>
            <a:off x="2796920" y="67726"/>
            <a:ext cx="7866999" cy="504057"/>
            <a:chOff x="841108" y="1294358"/>
            <a:chExt cx="7475308" cy="508077"/>
          </a:xfrm>
        </p:grpSpPr>
        <p:sp>
          <p:nvSpPr>
            <p:cNvPr id="130" name="Google Shape;1445;p20">
              <a:extLst>
                <a:ext uri="{FF2B5EF4-FFF2-40B4-BE49-F238E27FC236}">
                  <a16:creationId xmlns:a16="http://schemas.microsoft.com/office/drawing/2014/main" id="{D1BD4706-C3E9-5498-E2FF-8D9924D8A7FC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1" name="Google Shape;1446;p20">
              <a:extLst>
                <a:ext uri="{FF2B5EF4-FFF2-40B4-BE49-F238E27FC236}">
                  <a16:creationId xmlns:a16="http://schemas.microsoft.com/office/drawing/2014/main" id="{46B296D1-AB1F-661A-DD7E-183EBB06DE24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" name="Google Shape;1447;p20">
              <a:extLst>
                <a:ext uri="{FF2B5EF4-FFF2-40B4-BE49-F238E27FC236}">
                  <a16:creationId xmlns:a16="http://schemas.microsoft.com/office/drawing/2014/main" id="{446C0784-5DF9-149E-2804-2B3E9E179E0B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4" name="Google Shape;1448;p20">
            <a:extLst>
              <a:ext uri="{FF2B5EF4-FFF2-40B4-BE49-F238E27FC236}">
                <a16:creationId xmlns:a16="http://schemas.microsoft.com/office/drawing/2014/main" id="{EC510A2B-4097-8F7A-A953-F3ABA1075CAB}"/>
              </a:ext>
            </a:extLst>
          </p:cNvPr>
          <p:cNvSpPr/>
          <p:nvPr/>
        </p:nvSpPr>
        <p:spPr>
          <a:xfrm>
            <a:off x="4092169" y="95905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Réalisation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5" name="Google Shape;1449;p20">
            <a:extLst>
              <a:ext uri="{FF2B5EF4-FFF2-40B4-BE49-F238E27FC236}">
                <a16:creationId xmlns:a16="http://schemas.microsoft.com/office/drawing/2014/main" id="{B23FCAF2-B322-7ADF-5A84-CE9197FBE9C0}"/>
              </a:ext>
            </a:extLst>
          </p:cNvPr>
          <p:cNvSpPr/>
          <p:nvPr/>
        </p:nvSpPr>
        <p:spPr>
          <a:xfrm>
            <a:off x="2885531" y="59179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137" name="Google Shape;1451;p20">
            <a:extLst>
              <a:ext uri="{FF2B5EF4-FFF2-40B4-BE49-F238E27FC236}">
                <a16:creationId xmlns:a16="http://schemas.microsoft.com/office/drawing/2014/main" id="{A296DD99-92C9-D771-3D37-A0A8FD4F54C1}"/>
              </a:ext>
            </a:extLst>
          </p:cNvPr>
          <p:cNvSpPr/>
          <p:nvPr/>
        </p:nvSpPr>
        <p:spPr>
          <a:xfrm>
            <a:off x="1750862" y="56751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141" name="Google Shape;1452;p20">
            <a:extLst>
              <a:ext uri="{FF2B5EF4-FFF2-40B4-BE49-F238E27FC236}">
                <a16:creationId xmlns:a16="http://schemas.microsoft.com/office/drawing/2014/main" id="{811AA03D-F3DB-9569-CCDB-1541AE71F640}"/>
              </a:ext>
            </a:extLst>
          </p:cNvPr>
          <p:cNvSpPr/>
          <p:nvPr/>
        </p:nvSpPr>
        <p:spPr>
          <a:xfrm>
            <a:off x="2292864" y="54572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143" name="Google Shape;1453;p20">
            <a:extLst>
              <a:ext uri="{FF2B5EF4-FFF2-40B4-BE49-F238E27FC236}">
                <a16:creationId xmlns:a16="http://schemas.microsoft.com/office/drawing/2014/main" id="{3F120C76-6619-B8F1-E3A5-35E8E3CA9B89}"/>
              </a:ext>
            </a:extLst>
          </p:cNvPr>
          <p:cNvSpPr/>
          <p:nvPr/>
        </p:nvSpPr>
        <p:spPr>
          <a:xfrm>
            <a:off x="3478198" y="54758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144" name="Google Shape;1457;p20">
            <a:extLst>
              <a:ext uri="{FF2B5EF4-FFF2-40B4-BE49-F238E27FC236}">
                <a16:creationId xmlns:a16="http://schemas.microsoft.com/office/drawing/2014/main" id="{40FA1301-F580-91EB-BD95-3F034D094B04}"/>
              </a:ext>
            </a:extLst>
          </p:cNvPr>
          <p:cNvSpPr/>
          <p:nvPr/>
        </p:nvSpPr>
        <p:spPr>
          <a:xfrm>
            <a:off x="10243553" y="50800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03" name="Google Shape;1184;p12">
            <a:extLst>
              <a:ext uri="{FF2B5EF4-FFF2-40B4-BE49-F238E27FC236}">
                <a16:creationId xmlns:a16="http://schemas.microsoft.com/office/drawing/2014/main" id="{08BA5131-647F-C5AC-81B4-FB056F345DB6}"/>
              </a:ext>
            </a:extLst>
          </p:cNvPr>
          <p:cNvSpPr/>
          <p:nvPr/>
        </p:nvSpPr>
        <p:spPr>
          <a:xfrm>
            <a:off x="2865843" y="756438"/>
            <a:ext cx="1221874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1185;p12">
            <a:extLst>
              <a:ext uri="{FF2B5EF4-FFF2-40B4-BE49-F238E27FC236}">
                <a16:creationId xmlns:a16="http://schemas.microsoft.com/office/drawing/2014/main" id="{3A84A75F-F4EA-E91A-8CFB-2D8AB0160FA1}"/>
              </a:ext>
            </a:extLst>
          </p:cNvPr>
          <p:cNvSpPr txBox="1"/>
          <p:nvPr/>
        </p:nvSpPr>
        <p:spPr>
          <a:xfrm>
            <a:off x="2303857" y="846100"/>
            <a:ext cx="234464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ETL Template</a:t>
            </a:r>
            <a:endParaRPr sz="1300" b="1" dirty="0">
              <a:solidFill>
                <a:schemeClr val="accent5">
                  <a:lumMod val="50000"/>
                </a:schemeClr>
              </a:solidFill>
              <a:latin typeface="Cambria"/>
              <a:ea typeface="Cambria"/>
            </a:endParaRPr>
          </a:p>
        </p:txBody>
      </p:sp>
      <p:sp>
        <p:nvSpPr>
          <p:cNvPr id="219" name="Google Shape;1188;p12">
            <a:extLst>
              <a:ext uri="{FF2B5EF4-FFF2-40B4-BE49-F238E27FC236}">
                <a16:creationId xmlns:a16="http://schemas.microsoft.com/office/drawing/2014/main" id="{3806C5E6-D4EB-2F93-AD09-C127E853748E}"/>
              </a:ext>
            </a:extLst>
          </p:cNvPr>
          <p:cNvSpPr/>
          <p:nvPr/>
        </p:nvSpPr>
        <p:spPr>
          <a:xfrm>
            <a:off x="4214808" y="753999"/>
            <a:ext cx="1310945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0" name="Google Shape;1192;p12">
            <a:extLst>
              <a:ext uri="{FF2B5EF4-FFF2-40B4-BE49-F238E27FC236}">
                <a16:creationId xmlns:a16="http://schemas.microsoft.com/office/drawing/2014/main" id="{AA2AEAA4-095E-8E8A-4AD2-CFF2F1F71429}"/>
              </a:ext>
            </a:extLst>
          </p:cNvPr>
          <p:cNvSpPr/>
          <p:nvPr/>
        </p:nvSpPr>
        <p:spPr>
          <a:xfrm rot="10800000" flipH="1">
            <a:off x="3378293" y="625601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5657620" y="753998"/>
            <a:ext cx="1042846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5557813" y="846100"/>
            <a:ext cx="1241055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Log Insights</a:t>
            </a:r>
            <a:endParaRPr lang="fr-FR" sz="1200" dirty="0"/>
          </a:p>
        </p:txBody>
      </p:sp>
      <p:sp>
        <p:nvSpPr>
          <p:cNvPr id="223" name="Google Shape;1189;p12">
            <a:extLst>
              <a:ext uri="{FF2B5EF4-FFF2-40B4-BE49-F238E27FC236}">
                <a16:creationId xmlns:a16="http://schemas.microsoft.com/office/drawing/2014/main" id="{FD534DF4-5828-9C13-0B75-2C7241FF9746}"/>
              </a:ext>
            </a:extLst>
          </p:cNvPr>
          <p:cNvSpPr txBox="1"/>
          <p:nvPr/>
        </p:nvSpPr>
        <p:spPr>
          <a:xfrm>
            <a:off x="4087716" y="784172"/>
            <a:ext cx="152450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sym typeface="Cambria"/>
              </a:rPr>
              <a:t>Orchestration des </a:t>
            </a:r>
            <a:r>
              <a:rPr lang="fr-FR" sz="1300" b="1" dirty="0" err="1">
                <a:solidFill>
                  <a:srgbClr val="BFBFBF"/>
                </a:solidFill>
                <a:latin typeface="Cambria"/>
                <a:ea typeface="Cambria"/>
                <a:sym typeface="Cambria"/>
              </a:rPr>
              <a:t>worfklows</a:t>
            </a:r>
            <a:endParaRPr dirty="0"/>
          </a:p>
        </p:txBody>
      </p:sp>
      <p:sp>
        <p:nvSpPr>
          <p:cNvPr id="224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6809897" y="753998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6710091" y="846100"/>
            <a:ext cx="155962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Tableau de bord</a:t>
            </a:r>
            <a:endParaRPr lang="fr-FR" sz="1200" dirty="0"/>
          </a:p>
        </p:txBody>
      </p:sp>
      <p:sp>
        <p:nvSpPr>
          <p:cNvPr id="226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8193902" y="753998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8040160" y="846100"/>
            <a:ext cx="155962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Portail web</a:t>
            </a:r>
            <a:endParaRPr lang="fr-FR" sz="1200" dirty="0"/>
          </a:p>
        </p:txBody>
      </p:sp>
      <p:grpSp>
        <p:nvGrpSpPr>
          <p:cNvPr id="228" name="Group 227"/>
          <p:cNvGrpSpPr/>
          <p:nvPr/>
        </p:nvGrpSpPr>
        <p:grpSpPr>
          <a:xfrm>
            <a:off x="5281841" y="1201323"/>
            <a:ext cx="1715243" cy="219481"/>
            <a:chOff x="3098687" y="1229033"/>
            <a:chExt cx="4435660" cy="515088"/>
          </a:xfrm>
        </p:grpSpPr>
        <p:cxnSp>
          <p:nvCxnSpPr>
            <p:cNvPr id="229" name="Connecteur : en arc 59">
              <a:extLst>
                <a:ext uri="{FF2B5EF4-FFF2-40B4-BE49-F238E27FC236}">
                  <a16:creationId xmlns:a16="http://schemas.microsoft.com/office/drawing/2014/main" id="{FB56366C-88B0-56BA-1A00-1D3B8C5C4C84}"/>
                </a:ext>
              </a:extLst>
            </p:cNvPr>
            <p:cNvCxnSpPr/>
            <p:nvPr/>
          </p:nvCxnSpPr>
          <p:spPr>
            <a:xfrm rot="16200000" flipH="1">
              <a:off x="6219067" y="428841"/>
              <a:ext cx="515087" cy="2115473"/>
            </a:xfrm>
            <a:prstGeom prst="curvedConnector3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cteur : en arc 61">
              <a:extLst>
                <a:ext uri="{FF2B5EF4-FFF2-40B4-BE49-F238E27FC236}">
                  <a16:creationId xmlns:a16="http://schemas.microsoft.com/office/drawing/2014/main" id="{56B395EC-8C33-D74A-AA37-4B076B6222D7}"/>
                </a:ext>
              </a:extLst>
            </p:cNvPr>
            <p:cNvCxnSpPr/>
            <p:nvPr/>
          </p:nvCxnSpPr>
          <p:spPr>
            <a:xfrm rot="5400000">
              <a:off x="4001237" y="326483"/>
              <a:ext cx="515087" cy="2320187"/>
            </a:xfrm>
            <a:prstGeom prst="curvedConnector3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5418874" y="1229033"/>
              <a:ext cx="0" cy="515087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Rectangle 233"/>
          <p:cNvSpPr/>
          <p:nvPr/>
        </p:nvSpPr>
        <p:spPr>
          <a:xfrm>
            <a:off x="4951462" y="1464693"/>
            <a:ext cx="6543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Résumé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5870847" y="1480156"/>
            <a:ext cx="6703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Chatbot</a:t>
            </a:r>
            <a:endParaRPr lang="en-US" sz="1000" b="1" dirty="0">
              <a:solidFill>
                <a:schemeClr val="bg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6707939" y="1475080"/>
            <a:ext cx="16818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lang="fr-FR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é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tection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des anomalies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4245407" y="2301078"/>
            <a:ext cx="3865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Template de flux de 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données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 dans Apache NiFi</a:t>
            </a:r>
          </a:p>
        </p:txBody>
      </p:sp>
      <p:pic>
        <p:nvPicPr>
          <p:cNvPr id="238" name="Picture 23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56" y="2735418"/>
            <a:ext cx="9961567" cy="3678309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95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444;p20">
            <a:extLst>
              <a:ext uri="{FF2B5EF4-FFF2-40B4-BE49-F238E27FC236}">
                <a16:creationId xmlns:a16="http://schemas.microsoft.com/office/drawing/2014/main" id="{0A02C89B-8CC4-6C69-C720-A9A2B1D0D862}"/>
              </a:ext>
            </a:extLst>
          </p:cNvPr>
          <p:cNvGrpSpPr/>
          <p:nvPr/>
        </p:nvGrpSpPr>
        <p:grpSpPr>
          <a:xfrm>
            <a:off x="2796920" y="61505"/>
            <a:ext cx="7866999" cy="504057"/>
            <a:chOff x="841108" y="1294358"/>
            <a:chExt cx="7475308" cy="508077"/>
          </a:xfrm>
        </p:grpSpPr>
        <p:sp>
          <p:nvSpPr>
            <p:cNvPr id="130" name="Google Shape;1445;p20">
              <a:extLst>
                <a:ext uri="{FF2B5EF4-FFF2-40B4-BE49-F238E27FC236}">
                  <a16:creationId xmlns:a16="http://schemas.microsoft.com/office/drawing/2014/main" id="{D1BD4706-C3E9-5498-E2FF-8D9924D8A7FC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1" name="Google Shape;1446;p20">
              <a:extLst>
                <a:ext uri="{FF2B5EF4-FFF2-40B4-BE49-F238E27FC236}">
                  <a16:creationId xmlns:a16="http://schemas.microsoft.com/office/drawing/2014/main" id="{46B296D1-AB1F-661A-DD7E-183EBB06DE24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" name="Google Shape;1447;p20">
              <a:extLst>
                <a:ext uri="{FF2B5EF4-FFF2-40B4-BE49-F238E27FC236}">
                  <a16:creationId xmlns:a16="http://schemas.microsoft.com/office/drawing/2014/main" id="{446C0784-5DF9-149E-2804-2B3E9E179E0B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4" name="Google Shape;1448;p20">
            <a:extLst>
              <a:ext uri="{FF2B5EF4-FFF2-40B4-BE49-F238E27FC236}">
                <a16:creationId xmlns:a16="http://schemas.microsoft.com/office/drawing/2014/main" id="{EC510A2B-4097-8F7A-A953-F3ABA1075CAB}"/>
              </a:ext>
            </a:extLst>
          </p:cNvPr>
          <p:cNvSpPr/>
          <p:nvPr/>
        </p:nvSpPr>
        <p:spPr>
          <a:xfrm>
            <a:off x="4092169" y="89684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Réalisation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5" name="Google Shape;1449;p20">
            <a:extLst>
              <a:ext uri="{FF2B5EF4-FFF2-40B4-BE49-F238E27FC236}">
                <a16:creationId xmlns:a16="http://schemas.microsoft.com/office/drawing/2014/main" id="{B23FCAF2-B322-7ADF-5A84-CE9197FBE9C0}"/>
              </a:ext>
            </a:extLst>
          </p:cNvPr>
          <p:cNvSpPr/>
          <p:nvPr/>
        </p:nvSpPr>
        <p:spPr>
          <a:xfrm>
            <a:off x="2885531" y="52958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137" name="Google Shape;1451;p20">
            <a:extLst>
              <a:ext uri="{FF2B5EF4-FFF2-40B4-BE49-F238E27FC236}">
                <a16:creationId xmlns:a16="http://schemas.microsoft.com/office/drawing/2014/main" id="{A296DD99-92C9-D771-3D37-A0A8FD4F54C1}"/>
              </a:ext>
            </a:extLst>
          </p:cNvPr>
          <p:cNvSpPr/>
          <p:nvPr/>
        </p:nvSpPr>
        <p:spPr>
          <a:xfrm>
            <a:off x="1750862" y="50530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141" name="Google Shape;1452;p20">
            <a:extLst>
              <a:ext uri="{FF2B5EF4-FFF2-40B4-BE49-F238E27FC236}">
                <a16:creationId xmlns:a16="http://schemas.microsoft.com/office/drawing/2014/main" id="{811AA03D-F3DB-9569-CCDB-1541AE71F640}"/>
              </a:ext>
            </a:extLst>
          </p:cNvPr>
          <p:cNvSpPr/>
          <p:nvPr/>
        </p:nvSpPr>
        <p:spPr>
          <a:xfrm>
            <a:off x="2292864" y="4835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143" name="Google Shape;1453;p20">
            <a:extLst>
              <a:ext uri="{FF2B5EF4-FFF2-40B4-BE49-F238E27FC236}">
                <a16:creationId xmlns:a16="http://schemas.microsoft.com/office/drawing/2014/main" id="{3F120C76-6619-B8F1-E3A5-35E8E3CA9B89}"/>
              </a:ext>
            </a:extLst>
          </p:cNvPr>
          <p:cNvSpPr/>
          <p:nvPr/>
        </p:nvSpPr>
        <p:spPr>
          <a:xfrm>
            <a:off x="3478198" y="48537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144" name="Google Shape;1457;p20">
            <a:extLst>
              <a:ext uri="{FF2B5EF4-FFF2-40B4-BE49-F238E27FC236}">
                <a16:creationId xmlns:a16="http://schemas.microsoft.com/office/drawing/2014/main" id="{40FA1301-F580-91EB-BD95-3F034D094B04}"/>
              </a:ext>
            </a:extLst>
          </p:cNvPr>
          <p:cNvSpPr/>
          <p:nvPr/>
        </p:nvSpPr>
        <p:spPr>
          <a:xfrm>
            <a:off x="10243553" y="44579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03" name="Google Shape;1184;p12">
            <a:extLst>
              <a:ext uri="{FF2B5EF4-FFF2-40B4-BE49-F238E27FC236}">
                <a16:creationId xmlns:a16="http://schemas.microsoft.com/office/drawing/2014/main" id="{08BA5131-647F-C5AC-81B4-FB056F345DB6}"/>
              </a:ext>
            </a:extLst>
          </p:cNvPr>
          <p:cNvSpPr/>
          <p:nvPr/>
        </p:nvSpPr>
        <p:spPr>
          <a:xfrm>
            <a:off x="2865843" y="750217"/>
            <a:ext cx="122187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1185;p12">
            <a:extLst>
              <a:ext uri="{FF2B5EF4-FFF2-40B4-BE49-F238E27FC236}">
                <a16:creationId xmlns:a16="http://schemas.microsoft.com/office/drawing/2014/main" id="{3A84A75F-F4EA-E91A-8CFB-2D8AB0160FA1}"/>
              </a:ext>
            </a:extLst>
          </p:cNvPr>
          <p:cNvSpPr txBox="1"/>
          <p:nvPr/>
        </p:nvSpPr>
        <p:spPr>
          <a:xfrm>
            <a:off x="2303857" y="839879"/>
            <a:ext cx="234464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ETL Template</a:t>
            </a:r>
            <a:endParaRPr sz="1300" b="1" dirty="0">
              <a:solidFill>
                <a:schemeClr val="bg1">
                  <a:lumMod val="75000"/>
                </a:schemeClr>
              </a:solidFill>
              <a:latin typeface="Cambria"/>
              <a:ea typeface="Cambria"/>
            </a:endParaRPr>
          </a:p>
        </p:txBody>
      </p:sp>
      <p:sp>
        <p:nvSpPr>
          <p:cNvPr id="219" name="Google Shape;1188;p12">
            <a:extLst>
              <a:ext uri="{FF2B5EF4-FFF2-40B4-BE49-F238E27FC236}">
                <a16:creationId xmlns:a16="http://schemas.microsoft.com/office/drawing/2014/main" id="{3806C5E6-D4EB-2F93-AD09-C127E853748E}"/>
              </a:ext>
            </a:extLst>
          </p:cNvPr>
          <p:cNvSpPr/>
          <p:nvPr/>
        </p:nvSpPr>
        <p:spPr>
          <a:xfrm>
            <a:off x="4214808" y="747778"/>
            <a:ext cx="1310945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0" name="Google Shape;1192;p12">
            <a:extLst>
              <a:ext uri="{FF2B5EF4-FFF2-40B4-BE49-F238E27FC236}">
                <a16:creationId xmlns:a16="http://schemas.microsoft.com/office/drawing/2014/main" id="{AA2AEAA4-095E-8E8A-4AD2-CFF2F1F71429}"/>
              </a:ext>
            </a:extLst>
          </p:cNvPr>
          <p:cNvSpPr/>
          <p:nvPr/>
        </p:nvSpPr>
        <p:spPr>
          <a:xfrm rot="10800000" flipH="1">
            <a:off x="4749645" y="619380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5657620" y="747777"/>
            <a:ext cx="1042846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5557813" y="839879"/>
            <a:ext cx="1241055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Log Insights</a:t>
            </a:r>
            <a:endParaRPr lang="fr-FR" sz="1200" dirty="0"/>
          </a:p>
        </p:txBody>
      </p:sp>
      <p:sp>
        <p:nvSpPr>
          <p:cNvPr id="223" name="Google Shape;1189;p12">
            <a:extLst>
              <a:ext uri="{FF2B5EF4-FFF2-40B4-BE49-F238E27FC236}">
                <a16:creationId xmlns:a16="http://schemas.microsoft.com/office/drawing/2014/main" id="{FD534DF4-5828-9C13-0B75-2C7241FF9746}"/>
              </a:ext>
            </a:extLst>
          </p:cNvPr>
          <p:cNvSpPr txBox="1"/>
          <p:nvPr/>
        </p:nvSpPr>
        <p:spPr>
          <a:xfrm>
            <a:off x="4087716" y="777951"/>
            <a:ext cx="152450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Orchestration des </a:t>
            </a:r>
            <a:r>
              <a:rPr lang="fr-FR" sz="1300" b="1" dirty="0" err="1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worfklows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4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6809897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6710091" y="839879"/>
            <a:ext cx="155962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Tableau de bord</a:t>
            </a:r>
            <a:endParaRPr lang="fr-FR" sz="1200" dirty="0"/>
          </a:p>
        </p:txBody>
      </p:sp>
      <p:sp>
        <p:nvSpPr>
          <p:cNvPr id="226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8193902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8040160" y="839879"/>
            <a:ext cx="155962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Portail web</a:t>
            </a:r>
            <a:endParaRPr lang="fr-FR" sz="1200" dirty="0"/>
          </a:p>
        </p:txBody>
      </p:sp>
      <p:grpSp>
        <p:nvGrpSpPr>
          <p:cNvPr id="228" name="Group 227"/>
          <p:cNvGrpSpPr/>
          <p:nvPr/>
        </p:nvGrpSpPr>
        <p:grpSpPr>
          <a:xfrm>
            <a:off x="5281841" y="1195102"/>
            <a:ext cx="1715243" cy="219481"/>
            <a:chOff x="3098687" y="1229033"/>
            <a:chExt cx="4435660" cy="515088"/>
          </a:xfrm>
        </p:grpSpPr>
        <p:cxnSp>
          <p:nvCxnSpPr>
            <p:cNvPr id="229" name="Connecteur : en arc 59">
              <a:extLst>
                <a:ext uri="{FF2B5EF4-FFF2-40B4-BE49-F238E27FC236}">
                  <a16:creationId xmlns:a16="http://schemas.microsoft.com/office/drawing/2014/main" id="{FB56366C-88B0-56BA-1A00-1D3B8C5C4C84}"/>
                </a:ext>
              </a:extLst>
            </p:cNvPr>
            <p:cNvCxnSpPr/>
            <p:nvPr/>
          </p:nvCxnSpPr>
          <p:spPr>
            <a:xfrm rot="16200000" flipH="1">
              <a:off x="6219067" y="428841"/>
              <a:ext cx="515087" cy="2115473"/>
            </a:xfrm>
            <a:prstGeom prst="curvedConnector3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cteur : en arc 61">
              <a:extLst>
                <a:ext uri="{FF2B5EF4-FFF2-40B4-BE49-F238E27FC236}">
                  <a16:creationId xmlns:a16="http://schemas.microsoft.com/office/drawing/2014/main" id="{56B395EC-8C33-D74A-AA37-4B076B6222D7}"/>
                </a:ext>
              </a:extLst>
            </p:cNvPr>
            <p:cNvCxnSpPr/>
            <p:nvPr/>
          </p:nvCxnSpPr>
          <p:spPr>
            <a:xfrm rot="5400000">
              <a:off x="4001237" y="326483"/>
              <a:ext cx="515087" cy="2320187"/>
            </a:xfrm>
            <a:prstGeom prst="curvedConnector3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5418874" y="1229033"/>
              <a:ext cx="0" cy="515087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Rectangle 233"/>
          <p:cNvSpPr/>
          <p:nvPr/>
        </p:nvSpPr>
        <p:spPr>
          <a:xfrm>
            <a:off x="4951462" y="1458472"/>
            <a:ext cx="6543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Résumé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5870847" y="1473935"/>
            <a:ext cx="6703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Chatbot</a:t>
            </a:r>
            <a:endParaRPr lang="en-US" sz="1000" b="1" dirty="0">
              <a:solidFill>
                <a:schemeClr val="bg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6707939" y="1468859"/>
            <a:ext cx="16818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lang="fr-FR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é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tection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des anomalies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43" y="2563190"/>
            <a:ext cx="2935511" cy="18636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645061"/>
            <a:ext cx="2721392" cy="190726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415" y="3161162"/>
            <a:ext cx="6492364" cy="243753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771711" y="2229234"/>
            <a:ext cx="2664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DAGs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 (Directed Acyclic Graph)</a:t>
            </a:r>
            <a:endParaRPr lang="en-US" sz="1100" dirty="0">
              <a:solidFill>
                <a:schemeClr val="accent5">
                  <a:lumMod val="50000"/>
                </a:schemeClr>
              </a:solidFill>
              <a:latin typeface="Segoe UI (Corps)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65200" y="2709333"/>
            <a:ext cx="596900" cy="1312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051165" y="4762499"/>
            <a:ext cx="596900" cy="1312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117725" y="3361267"/>
            <a:ext cx="1253442" cy="1337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eur droit avec flèche 30">
            <a:extLst>
              <a:ext uri="{FF2B5EF4-FFF2-40B4-BE49-F238E27FC236}">
                <a16:creationId xmlns:a16="http://schemas.microsoft.com/office/drawing/2014/main" id="{3FDA47EE-4126-6E2A-1F5D-9C1F14B79273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10490200" y="4893733"/>
            <a:ext cx="308" cy="478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9443309" y="5371793"/>
            <a:ext cx="2094398" cy="1080148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Après vérification de la qualité et génération des logs, les parties prenantes sont notifiées par mail.</a:t>
            </a:r>
            <a:endParaRPr lang="en-US" sz="1000" dirty="0">
              <a:solidFill>
                <a:schemeClr val="bg1">
                  <a:lumMod val="50000"/>
                </a:schemeClr>
              </a:solidFill>
              <a:effectLst/>
              <a:latin typeface="Segoe UI (Corps)"/>
            </a:endParaRPr>
          </a:p>
        </p:txBody>
      </p:sp>
      <p:sp>
        <p:nvSpPr>
          <p:cNvPr id="52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71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444;p20">
            <a:extLst>
              <a:ext uri="{FF2B5EF4-FFF2-40B4-BE49-F238E27FC236}">
                <a16:creationId xmlns:a16="http://schemas.microsoft.com/office/drawing/2014/main" id="{0A02C89B-8CC4-6C69-C720-A9A2B1D0D862}"/>
              </a:ext>
            </a:extLst>
          </p:cNvPr>
          <p:cNvGrpSpPr/>
          <p:nvPr/>
        </p:nvGrpSpPr>
        <p:grpSpPr>
          <a:xfrm>
            <a:off x="2796920" y="61505"/>
            <a:ext cx="7866999" cy="504057"/>
            <a:chOff x="841108" y="1294358"/>
            <a:chExt cx="7475308" cy="508077"/>
          </a:xfrm>
        </p:grpSpPr>
        <p:sp>
          <p:nvSpPr>
            <p:cNvPr id="130" name="Google Shape;1445;p20">
              <a:extLst>
                <a:ext uri="{FF2B5EF4-FFF2-40B4-BE49-F238E27FC236}">
                  <a16:creationId xmlns:a16="http://schemas.microsoft.com/office/drawing/2014/main" id="{D1BD4706-C3E9-5498-E2FF-8D9924D8A7FC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1" name="Google Shape;1446;p20">
              <a:extLst>
                <a:ext uri="{FF2B5EF4-FFF2-40B4-BE49-F238E27FC236}">
                  <a16:creationId xmlns:a16="http://schemas.microsoft.com/office/drawing/2014/main" id="{46B296D1-AB1F-661A-DD7E-183EBB06DE24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" name="Google Shape;1447;p20">
              <a:extLst>
                <a:ext uri="{FF2B5EF4-FFF2-40B4-BE49-F238E27FC236}">
                  <a16:creationId xmlns:a16="http://schemas.microsoft.com/office/drawing/2014/main" id="{446C0784-5DF9-149E-2804-2B3E9E179E0B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4" name="Google Shape;1448;p20">
            <a:extLst>
              <a:ext uri="{FF2B5EF4-FFF2-40B4-BE49-F238E27FC236}">
                <a16:creationId xmlns:a16="http://schemas.microsoft.com/office/drawing/2014/main" id="{EC510A2B-4097-8F7A-A953-F3ABA1075CAB}"/>
              </a:ext>
            </a:extLst>
          </p:cNvPr>
          <p:cNvSpPr/>
          <p:nvPr/>
        </p:nvSpPr>
        <p:spPr>
          <a:xfrm>
            <a:off x="4092169" y="89684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Réalisation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5" name="Google Shape;1449;p20">
            <a:extLst>
              <a:ext uri="{FF2B5EF4-FFF2-40B4-BE49-F238E27FC236}">
                <a16:creationId xmlns:a16="http://schemas.microsoft.com/office/drawing/2014/main" id="{B23FCAF2-B322-7ADF-5A84-CE9197FBE9C0}"/>
              </a:ext>
            </a:extLst>
          </p:cNvPr>
          <p:cNvSpPr/>
          <p:nvPr/>
        </p:nvSpPr>
        <p:spPr>
          <a:xfrm>
            <a:off x="2885531" y="52958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137" name="Google Shape;1451;p20">
            <a:extLst>
              <a:ext uri="{FF2B5EF4-FFF2-40B4-BE49-F238E27FC236}">
                <a16:creationId xmlns:a16="http://schemas.microsoft.com/office/drawing/2014/main" id="{A296DD99-92C9-D771-3D37-A0A8FD4F54C1}"/>
              </a:ext>
            </a:extLst>
          </p:cNvPr>
          <p:cNvSpPr/>
          <p:nvPr/>
        </p:nvSpPr>
        <p:spPr>
          <a:xfrm>
            <a:off x="1750862" y="50530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141" name="Google Shape;1452;p20">
            <a:extLst>
              <a:ext uri="{FF2B5EF4-FFF2-40B4-BE49-F238E27FC236}">
                <a16:creationId xmlns:a16="http://schemas.microsoft.com/office/drawing/2014/main" id="{811AA03D-F3DB-9569-CCDB-1541AE71F640}"/>
              </a:ext>
            </a:extLst>
          </p:cNvPr>
          <p:cNvSpPr/>
          <p:nvPr/>
        </p:nvSpPr>
        <p:spPr>
          <a:xfrm>
            <a:off x="2292864" y="4835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143" name="Google Shape;1453;p20">
            <a:extLst>
              <a:ext uri="{FF2B5EF4-FFF2-40B4-BE49-F238E27FC236}">
                <a16:creationId xmlns:a16="http://schemas.microsoft.com/office/drawing/2014/main" id="{3F120C76-6619-B8F1-E3A5-35E8E3CA9B89}"/>
              </a:ext>
            </a:extLst>
          </p:cNvPr>
          <p:cNvSpPr/>
          <p:nvPr/>
        </p:nvSpPr>
        <p:spPr>
          <a:xfrm>
            <a:off x="3478198" y="48537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144" name="Google Shape;1457;p20">
            <a:extLst>
              <a:ext uri="{FF2B5EF4-FFF2-40B4-BE49-F238E27FC236}">
                <a16:creationId xmlns:a16="http://schemas.microsoft.com/office/drawing/2014/main" id="{40FA1301-F580-91EB-BD95-3F034D094B04}"/>
              </a:ext>
            </a:extLst>
          </p:cNvPr>
          <p:cNvSpPr/>
          <p:nvPr/>
        </p:nvSpPr>
        <p:spPr>
          <a:xfrm>
            <a:off x="10243553" y="44579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03" name="Google Shape;1184;p12">
            <a:extLst>
              <a:ext uri="{FF2B5EF4-FFF2-40B4-BE49-F238E27FC236}">
                <a16:creationId xmlns:a16="http://schemas.microsoft.com/office/drawing/2014/main" id="{08BA5131-647F-C5AC-81B4-FB056F345DB6}"/>
              </a:ext>
            </a:extLst>
          </p:cNvPr>
          <p:cNvSpPr/>
          <p:nvPr/>
        </p:nvSpPr>
        <p:spPr>
          <a:xfrm>
            <a:off x="2865843" y="750217"/>
            <a:ext cx="122187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1185;p12">
            <a:extLst>
              <a:ext uri="{FF2B5EF4-FFF2-40B4-BE49-F238E27FC236}">
                <a16:creationId xmlns:a16="http://schemas.microsoft.com/office/drawing/2014/main" id="{3A84A75F-F4EA-E91A-8CFB-2D8AB0160FA1}"/>
              </a:ext>
            </a:extLst>
          </p:cNvPr>
          <p:cNvSpPr txBox="1"/>
          <p:nvPr/>
        </p:nvSpPr>
        <p:spPr>
          <a:xfrm>
            <a:off x="2303857" y="839879"/>
            <a:ext cx="234464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ETL Template</a:t>
            </a:r>
            <a:endParaRPr sz="1300" b="1" dirty="0">
              <a:solidFill>
                <a:schemeClr val="bg1">
                  <a:lumMod val="75000"/>
                </a:schemeClr>
              </a:solidFill>
              <a:latin typeface="Cambria"/>
              <a:ea typeface="Cambria"/>
            </a:endParaRPr>
          </a:p>
        </p:txBody>
      </p:sp>
      <p:sp>
        <p:nvSpPr>
          <p:cNvPr id="219" name="Google Shape;1188;p12">
            <a:extLst>
              <a:ext uri="{FF2B5EF4-FFF2-40B4-BE49-F238E27FC236}">
                <a16:creationId xmlns:a16="http://schemas.microsoft.com/office/drawing/2014/main" id="{3806C5E6-D4EB-2F93-AD09-C127E853748E}"/>
              </a:ext>
            </a:extLst>
          </p:cNvPr>
          <p:cNvSpPr/>
          <p:nvPr/>
        </p:nvSpPr>
        <p:spPr>
          <a:xfrm>
            <a:off x="4214808" y="747778"/>
            <a:ext cx="1310945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0" name="Google Shape;1192;p12">
            <a:extLst>
              <a:ext uri="{FF2B5EF4-FFF2-40B4-BE49-F238E27FC236}">
                <a16:creationId xmlns:a16="http://schemas.microsoft.com/office/drawing/2014/main" id="{AA2AEAA4-095E-8E8A-4AD2-CFF2F1F71429}"/>
              </a:ext>
            </a:extLst>
          </p:cNvPr>
          <p:cNvSpPr/>
          <p:nvPr/>
        </p:nvSpPr>
        <p:spPr>
          <a:xfrm rot="10800000" flipH="1">
            <a:off x="6080455" y="619380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5657620" y="747777"/>
            <a:ext cx="1042846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5557813" y="839879"/>
            <a:ext cx="1241055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Log Insights</a:t>
            </a:r>
            <a:endParaRPr lang="fr-F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3" name="Google Shape;1189;p12">
            <a:extLst>
              <a:ext uri="{FF2B5EF4-FFF2-40B4-BE49-F238E27FC236}">
                <a16:creationId xmlns:a16="http://schemas.microsoft.com/office/drawing/2014/main" id="{FD534DF4-5828-9C13-0B75-2C7241FF9746}"/>
              </a:ext>
            </a:extLst>
          </p:cNvPr>
          <p:cNvSpPr txBox="1"/>
          <p:nvPr/>
        </p:nvSpPr>
        <p:spPr>
          <a:xfrm>
            <a:off x="4087716" y="777951"/>
            <a:ext cx="152450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Orchestration des </a:t>
            </a:r>
            <a:r>
              <a:rPr lang="fr-FR" sz="1300" b="1" dirty="0" err="1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worfklows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4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6809897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6710091" y="839879"/>
            <a:ext cx="155962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Tableau de bord</a:t>
            </a:r>
            <a:endParaRPr lang="fr-FR" sz="1200" dirty="0"/>
          </a:p>
        </p:txBody>
      </p:sp>
      <p:sp>
        <p:nvSpPr>
          <p:cNvPr id="226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8193902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8040160" y="839879"/>
            <a:ext cx="155962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Portail web</a:t>
            </a:r>
            <a:endParaRPr lang="fr-FR" sz="1200" dirty="0"/>
          </a:p>
        </p:txBody>
      </p:sp>
      <p:grpSp>
        <p:nvGrpSpPr>
          <p:cNvPr id="228" name="Group 227"/>
          <p:cNvGrpSpPr/>
          <p:nvPr/>
        </p:nvGrpSpPr>
        <p:grpSpPr>
          <a:xfrm>
            <a:off x="5281841" y="1195102"/>
            <a:ext cx="1715243" cy="219481"/>
            <a:chOff x="3098687" y="1229033"/>
            <a:chExt cx="4435660" cy="515088"/>
          </a:xfrm>
        </p:grpSpPr>
        <p:cxnSp>
          <p:nvCxnSpPr>
            <p:cNvPr id="229" name="Connecteur : en arc 59">
              <a:extLst>
                <a:ext uri="{FF2B5EF4-FFF2-40B4-BE49-F238E27FC236}">
                  <a16:creationId xmlns:a16="http://schemas.microsoft.com/office/drawing/2014/main" id="{FB56366C-88B0-56BA-1A00-1D3B8C5C4C84}"/>
                </a:ext>
              </a:extLst>
            </p:cNvPr>
            <p:cNvCxnSpPr/>
            <p:nvPr/>
          </p:nvCxnSpPr>
          <p:spPr>
            <a:xfrm rot="16200000" flipH="1">
              <a:off x="6219067" y="428841"/>
              <a:ext cx="515087" cy="2115473"/>
            </a:xfrm>
            <a:prstGeom prst="curvedConnector3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cteur : en arc 61">
              <a:extLst>
                <a:ext uri="{FF2B5EF4-FFF2-40B4-BE49-F238E27FC236}">
                  <a16:creationId xmlns:a16="http://schemas.microsoft.com/office/drawing/2014/main" id="{56B395EC-8C33-D74A-AA37-4B076B6222D7}"/>
                </a:ext>
              </a:extLst>
            </p:cNvPr>
            <p:cNvCxnSpPr/>
            <p:nvPr/>
          </p:nvCxnSpPr>
          <p:spPr>
            <a:xfrm rot="5400000">
              <a:off x="4001237" y="326483"/>
              <a:ext cx="515087" cy="2320187"/>
            </a:xfrm>
            <a:prstGeom prst="curvedConnector3">
              <a:avLst/>
            </a:prstGeom>
            <a:ln w="3175">
              <a:solidFill>
                <a:schemeClr val="accent5">
                  <a:lumMod val="50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5418874" y="1229033"/>
              <a:ext cx="0" cy="515087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Rectangle 233"/>
          <p:cNvSpPr/>
          <p:nvPr/>
        </p:nvSpPr>
        <p:spPr>
          <a:xfrm>
            <a:off x="4951462" y="1458472"/>
            <a:ext cx="6543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Résumé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5870847" y="1473935"/>
            <a:ext cx="6703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Chatbot</a:t>
            </a:r>
            <a:endParaRPr lang="en-US" sz="1000" b="1" dirty="0">
              <a:solidFill>
                <a:schemeClr val="bg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6707939" y="1468859"/>
            <a:ext cx="16818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lang="fr-FR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é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tection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des anomalies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8" y="3112372"/>
            <a:ext cx="4385934" cy="229901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580" y="2322329"/>
            <a:ext cx="4541229" cy="3879096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4857332" y="4261877"/>
            <a:ext cx="266962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10593" y="3984878"/>
            <a:ext cx="1707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/>
              <a:t>Génération</a:t>
            </a:r>
            <a:r>
              <a:rPr lang="en-US" sz="1200" i="1" dirty="0"/>
              <a:t> de résumé …</a:t>
            </a:r>
          </a:p>
        </p:txBody>
      </p:sp>
      <p:sp>
        <p:nvSpPr>
          <p:cNvPr id="54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19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444;p20">
            <a:extLst>
              <a:ext uri="{FF2B5EF4-FFF2-40B4-BE49-F238E27FC236}">
                <a16:creationId xmlns:a16="http://schemas.microsoft.com/office/drawing/2014/main" id="{0A02C89B-8CC4-6C69-C720-A9A2B1D0D862}"/>
              </a:ext>
            </a:extLst>
          </p:cNvPr>
          <p:cNvGrpSpPr/>
          <p:nvPr/>
        </p:nvGrpSpPr>
        <p:grpSpPr>
          <a:xfrm>
            <a:off x="2796920" y="61505"/>
            <a:ext cx="7866999" cy="504057"/>
            <a:chOff x="841108" y="1294358"/>
            <a:chExt cx="7475308" cy="508077"/>
          </a:xfrm>
        </p:grpSpPr>
        <p:sp>
          <p:nvSpPr>
            <p:cNvPr id="130" name="Google Shape;1445;p20">
              <a:extLst>
                <a:ext uri="{FF2B5EF4-FFF2-40B4-BE49-F238E27FC236}">
                  <a16:creationId xmlns:a16="http://schemas.microsoft.com/office/drawing/2014/main" id="{D1BD4706-C3E9-5498-E2FF-8D9924D8A7FC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1" name="Google Shape;1446;p20">
              <a:extLst>
                <a:ext uri="{FF2B5EF4-FFF2-40B4-BE49-F238E27FC236}">
                  <a16:creationId xmlns:a16="http://schemas.microsoft.com/office/drawing/2014/main" id="{46B296D1-AB1F-661A-DD7E-183EBB06DE24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" name="Google Shape;1447;p20">
              <a:extLst>
                <a:ext uri="{FF2B5EF4-FFF2-40B4-BE49-F238E27FC236}">
                  <a16:creationId xmlns:a16="http://schemas.microsoft.com/office/drawing/2014/main" id="{446C0784-5DF9-149E-2804-2B3E9E179E0B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4" name="Google Shape;1448;p20">
            <a:extLst>
              <a:ext uri="{FF2B5EF4-FFF2-40B4-BE49-F238E27FC236}">
                <a16:creationId xmlns:a16="http://schemas.microsoft.com/office/drawing/2014/main" id="{EC510A2B-4097-8F7A-A953-F3ABA1075CAB}"/>
              </a:ext>
            </a:extLst>
          </p:cNvPr>
          <p:cNvSpPr/>
          <p:nvPr/>
        </p:nvSpPr>
        <p:spPr>
          <a:xfrm>
            <a:off x="4092169" y="89684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Réalisation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5" name="Google Shape;1449;p20">
            <a:extLst>
              <a:ext uri="{FF2B5EF4-FFF2-40B4-BE49-F238E27FC236}">
                <a16:creationId xmlns:a16="http://schemas.microsoft.com/office/drawing/2014/main" id="{B23FCAF2-B322-7ADF-5A84-CE9197FBE9C0}"/>
              </a:ext>
            </a:extLst>
          </p:cNvPr>
          <p:cNvSpPr/>
          <p:nvPr/>
        </p:nvSpPr>
        <p:spPr>
          <a:xfrm>
            <a:off x="2885531" y="52958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137" name="Google Shape;1451;p20">
            <a:extLst>
              <a:ext uri="{FF2B5EF4-FFF2-40B4-BE49-F238E27FC236}">
                <a16:creationId xmlns:a16="http://schemas.microsoft.com/office/drawing/2014/main" id="{A296DD99-92C9-D771-3D37-A0A8FD4F54C1}"/>
              </a:ext>
            </a:extLst>
          </p:cNvPr>
          <p:cNvSpPr/>
          <p:nvPr/>
        </p:nvSpPr>
        <p:spPr>
          <a:xfrm>
            <a:off x="1750862" y="50530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141" name="Google Shape;1452;p20">
            <a:extLst>
              <a:ext uri="{FF2B5EF4-FFF2-40B4-BE49-F238E27FC236}">
                <a16:creationId xmlns:a16="http://schemas.microsoft.com/office/drawing/2014/main" id="{811AA03D-F3DB-9569-CCDB-1541AE71F640}"/>
              </a:ext>
            </a:extLst>
          </p:cNvPr>
          <p:cNvSpPr/>
          <p:nvPr/>
        </p:nvSpPr>
        <p:spPr>
          <a:xfrm>
            <a:off x="2292864" y="4835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143" name="Google Shape;1453;p20">
            <a:extLst>
              <a:ext uri="{FF2B5EF4-FFF2-40B4-BE49-F238E27FC236}">
                <a16:creationId xmlns:a16="http://schemas.microsoft.com/office/drawing/2014/main" id="{3F120C76-6619-B8F1-E3A5-35E8E3CA9B89}"/>
              </a:ext>
            </a:extLst>
          </p:cNvPr>
          <p:cNvSpPr/>
          <p:nvPr/>
        </p:nvSpPr>
        <p:spPr>
          <a:xfrm>
            <a:off x="3478198" y="48537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144" name="Google Shape;1457;p20">
            <a:extLst>
              <a:ext uri="{FF2B5EF4-FFF2-40B4-BE49-F238E27FC236}">
                <a16:creationId xmlns:a16="http://schemas.microsoft.com/office/drawing/2014/main" id="{40FA1301-F580-91EB-BD95-3F034D094B04}"/>
              </a:ext>
            </a:extLst>
          </p:cNvPr>
          <p:cNvSpPr/>
          <p:nvPr/>
        </p:nvSpPr>
        <p:spPr>
          <a:xfrm>
            <a:off x="10243553" y="44579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03" name="Google Shape;1184;p12">
            <a:extLst>
              <a:ext uri="{FF2B5EF4-FFF2-40B4-BE49-F238E27FC236}">
                <a16:creationId xmlns:a16="http://schemas.microsoft.com/office/drawing/2014/main" id="{08BA5131-647F-C5AC-81B4-FB056F345DB6}"/>
              </a:ext>
            </a:extLst>
          </p:cNvPr>
          <p:cNvSpPr/>
          <p:nvPr/>
        </p:nvSpPr>
        <p:spPr>
          <a:xfrm>
            <a:off x="2865843" y="750217"/>
            <a:ext cx="122187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1185;p12">
            <a:extLst>
              <a:ext uri="{FF2B5EF4-FFF2-40B4-BE49-F238E27FC236}">
                <a16:creationId xmlns:a16="http://schemas.microsoft.com/office/drawing/2014/main" id="{3A84A75F-F4EA-E91A-8CFB-2D8AB0160FA1}"/>
              </a:ext>
            </a:extLst>
          </p:cNvPr>
          <p:cNvSpPr txBox="1"/>
          <p:nvPr/>
        </p:nvSpPr>
        <p:spPr>
          <a:xfrm>
            <a:off x="2303857" y="839879"/>
            <a:ext cx="234464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ETL Template</a:t>
            </a:r>
            <a:endParaRPr sz="1300" b="1" dirty="0">
              <a:solidFill>
                <a:schemeClr val="bg1">
                  <a:lumMod val="75000"/>
                </a:schemeClr>
              </a:solidFill>
              <a:latin typeface="Cambria"/>
              <a:ea typeface="Cambria"/>
            </a:endParaRPr>
          </a:p>
        </p:txBody>
      </p:sp>
      <p:sp>
        <p:nvSpPr>
          <p:cNvPr id="219" name="Google Shape;1188;p12">
            <a:extLst>
              <a:ext uri="{FF2B5EF4-FFF2-40B4-BE49-F238E27FC236}">
                <a16:creationId xmlns:a16="http://schemas.microsoft.com/office/drawing/2014/main" id="{3806C5E6-D4EB-2F93-AD09-C127E853748E}"/>
              </a:ext>
            </a:extLst>
          </p:cNvPr>
          <p:cNvSpPr/>
          <p:nvPr/>
        </p:nvSpPr>
        <p:spPr>
          <a:xfrm>
            <a:off x="4214808" y="747778"/>
            <a:ext cx="1310945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0" name="Google Shape;1192;p12">
            <a:extLst>
              <a:ext uri="{FF2B5EF4-FFF2-40B4-BE49-F238E27FC236}">
                <a16:creationId xmlns:a16="http://schemas.microsoft.com/office/drawing/2014/main" id="{AA2AEAA4-095E-8E8A-4AD2-CFF2F1F71429}"/>
              </a:ext>
            </a:extLst>
          </p:cNvPr>
          <p:cNvSpPr/>
          <p:nvPr/>
        </p:nvSpPr>
        <p:spPr>
          <a:xfrm rot="10800000" flipH="1">
            <a:off x="6080455" y="619380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5657620" y="747777"/>
            <a:ext cx="1042846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5557813" y="839879"/>
            <a:ext cx="1241055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Log Insights</a:t>
            </a:r>
            <a:endParaRPr lang="fr-F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3" name="Google Shape;1189;p12">
            <a:extLst>
              <a:ext uri="{FF2B5EF4-FFF2-40B4-BE49-F238E27FC236}">
                <a16:creationId xmlns:a16="http://schemas.microsoft.com/office/drawing/2014/main" id="{FD534DF4-5828-9C13-0B75-2C7241FF9746}"/>
              </a:ext>
            </a:extLst>
          </p:cNvPr>
          <p:cNvSpPr txBox="1"/>
          <p:nvPr/>
        </p:nvSpPr>
        <p:spPr>
          <a:xfrm>
            <a:off x="4087716" y="777951"/>
            <a:ext cx="152450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Orchestration des </a:t>
            </a:r>
            <a:r>
              <a:rPr lang="fr-FR" sz="1300" b="1" dirty="0" err="1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worfklows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4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6809897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6710091" y="839879"/>
            <a:ext cx="155962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Tableau de bord</a:t>
            </a:r>
            <a:endParaRPr lang="fr-FR" sz="1200" dirty="0"/>
          </a:p>
        </p:txBody>
      </p:sp>
      <p:sp>
        <p:nvSpPr>
          <p:cNvPr id="226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8193902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8040160" y="839879"/>
            <a:ext cx="155962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Portail web</a:t>
            </a:r>
            <a:endParaRPr lang="fr-FR" sz="1200" dirty="0"/>
          </a:p>
        </p:txBody>
      </p:sp>
      <p:grpSp>
        <p:nvGrpSpPr>
          <p:cNvPr id="228" name="Group 227"/>
          <p:cNvGrpSpPr/>
          <p:nvPr/>
        </p:nvGrpSpPr>
        <p:grpSpPr>
          <a:xfrm>
            <a:off x="5281841" y="1195102"/>
            <a:ext cx="1715243" cy="219481"/>
            <a:chOff x="3098687" y="1229033"/>
            <a:chExt cx="4435660" cy="515088"/>
          </a:xfrm>
        </p:grpSpPr>
        <p:cxnSp>
          <p:nvCxnSpPr>
            <p:cNvPr id="229" name="Connecteur : en arc 59">
              <a:extLst>
                <a:ext uri="{FF2B5EF4-FFF2-40B4-BE49-F238E27FC236}">
                  <a16:creationId xmlns:a16="http://schemas.microsoft.com/office/drawing/2014/main" id="{FB56366C-88B0-56BA-1A00-1D3B8C5C4C84}"/>
                </a:ext>
              </a:extLst>
            </p:cNvPr>
            <p:cNvCxnSpPr/>
            <p:nvPr/>
          </p:nvCxnSpPr>
          <p:spPr>
            <a:xfrm rot="16200000" flipH="1">
              <a:off x="6219067" y="428841"/>
              <a:ext cx="515087" cy="2115473"/>
            </a:xfrm>
            <a:prstGeom prst="curvedConnector3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cteur : en arc 61">
              <a:extLst>
                <a:ext uri="{FF2B5EF4-FFF2-40B4-BE49-F238E27FC236}">
                  <a16:creationId xmlns:a16="http://schemas.microsoft.com/office/drawing/2014/main" id="{56B395EC-8C33-D74A-AA37-4B076B6222D7}"/>
                </a:ext>
              </a:extLst>
            </p:cNvPr>
            <p:cNvCxnSpPr/>
            <p:nvPr/>
          </p:nvCxnSpPr>
          <p:spPr>
            <a:xfrm rot="5400000">
              <a:off x="4001237" y="326483"/>
              <a:ext cx="515087" cy="2320187"/>
            </a:xfrm>
            <a:prstGeom prst="curvedConnector3">
              <a:avLst/>
            </a:prstGeom>
            <a:ln w="3175">
              <a:solidFill>
                <a:schemeClr val="accent5">
                  <a:lumMod val="50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5418874" y="1229033"/>
              <a:ext cx="0" cy="515087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Rectangle 233"/>
          <p:cNvSpPr/>
          <p:nvPr/>
        </p:nvSpPr>
        <p:spPr>
          <a:xfrm>
            <a:off x="4951462" y="1458472"/>
            <a:ext cx="6543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Résumé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5870847" y="1473935"/>
            <a:ext cx="6703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Chatbot</a:t>
            </a:r>
            <a:endParaRPr lang="en-US" sz="1000" b="1" dirty="0">
              <a:solidFill>
                <a:schemeClr val="bg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6707939" y="1468859"/>
            <a:ext cx="16818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lang="fr-FR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é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tection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des anomalies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805" y="2577653"/>
            <a:ext cx="3705890" cy="2819314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819400" y="6718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688712" y="5825064"/>
            <a:ext cx="2294476" cy="670507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On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peut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cliquer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ici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pour </a:t>
            </a: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résumer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le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contenu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du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fichier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Log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fourni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.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85" y="2500492"/>
            <a:ext cx="4157415" cy="2984523"/>
          </a:xfrm>
          <a:prstGeom prst="rect">
            <a:avLst/>
          </a:prstGeom>
        </p:spPr>
      </p:pic>
      <p:cxnSp>
        <p:nvCxnSpPr>
          <p:cNvPr id="57" name="Connecteur droit avec flèche 30">
            <a:extLst>
              <a:ext uri="{FF2B5EF4-FFF2-40B4-BE49-F238E27FC236}">
                <a16:creationId xmlns:a16="http://schemas.microsoft.com/office/drawing/2014/main" id="{3FDA47EE-4126-6E2A-1F5D-9C1F14B79273}"/>
              </a:ext>
            </a:extLst>
          </p:cNvPr>
          <p:cNvCxnSpPr>
            <a:cxnSpLocks/>
          </p:cNvCxnSpPr>
          <p:nvPr/>
        </p:nvCxnSpPr>
        <p:spPr>
          <a:xfrm flipH="1">
            <a:off x="1833034" y="5396967"/>
            <a:ext cx="4233" cy="42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6" idx="3"/>
            <a:endCxn id="53" idx="1"/>
          </p:cNvCxnSpPr>
          <p:nvPr/>
        </p:nvCxnSpPr>
        <p:spPr>
          <a:xfrm flipV="1">
            <a:off x="5485600" y="3987310"/>
            <a:ext cx="1708205" cy="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967263" y="3741089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Segoe UI (Corps)"/>
              </a:rPr>
              <a:t>Résultat</a:t>
            </a:r>
            <a:endParaRPr lang="en-US" sz="1000" dirty="0">
              <a:latin typeface="Segoe UI (Corps)"/>
            </a:endParaRPr>
          </a:p>
        </p:txBody>
      </p:sp>
      <p:cxnSp>
        <p:nvCxnSpPr>
          <p:cNvPr id="60" name="Connecteur droit avec flèche 30">
            <a:extLst>
              <a:ext uri="{FF2B5EF4-FFF2-40B4-BE49-F238E27FC236}">
                <a16:creationId xmlns:a16="http://schemas.microsoft.com/office/drawing/2014/main" id="{3FDA47EE-4126-6E2A-1F5D-9C1F14B79273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7664878" y="5287433"/>
            <a:ext cx="0" cy="374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6423585" y="5661794"/>
            <a:ext cx="2482585" cy="789022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Après génération du résumé, l’utilisateur peut envoyer ça par e-mail aux parties prenantes.</a:t>
            </a:r>
            <a:endParaRPr lang="en-US" sz="1000" dirty="0">
              <a:solidFill>
                <a:schemeClr val="bg1">
                  <a:lumMod val="50000"/>
                </a:schemeClr>
              </a:solidFill>
              <a:effectLst/>
              <a:latin typeface="Segoe UI (Corps)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61875" y="2069877"/>
            <a:ext cx="3437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Interface Utilisateur pour r</a:t>
            </a:r>
            <a:r>
              <a:rPr lang="fr-FR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é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sum</a:t>
            </a:r>
            <a:r>
              <a:rPr lang="fr-FR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é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 les logs</a:t>
            </a:r>
          </a:p>
        </p:txBody>
      </p:sp>
      <p:sp>
        <p:nvSpPr>
          <p:cNvPr id="63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5479836" y="2537766"/>
            <a:ext cx="1713970" cy="770691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On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peut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cliquer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ici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pour </a:t>
            </a: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uploader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un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fichier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de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journaux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</a:t>
            </a: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(logs)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Segoe UI (Corps)"/>
            </a:endParaRPr>
          </a:p>
        </p:txBody>
      </p:sp>
      <p:cxnSp>
        <p:nvCxnSpPr>
          <p:cNvPr id="64" name="Connecteur droit avec flèche 30">
            <a:extLst>
              <a:ext uri="{FF2B5EF4-FFF2-40B4-BE49-F238E27FC236}">
                <a16:creationId xmlns:a16="http://schemas.microsoft.com/office/drawing/2014/main" id="{3FDA47EE-4126-6E2A-1F5D-9C1F14B79273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4839128" y="2923112"/>
            <a:ext cx="640708" cy="81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939653" y="4253291"/>
            <a:ext cx="115306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Slide Number Placeholder 14"/>
          <p:cNvSpPr txBox="1">
            <a:spLocks/>
          </p:cNvSpPr>
          <p:nvPr/>
        </p:nvSpPr>
        <p:spPr>
          <a:xfrm>
            <a:off x="4723993" y="6574655"/>
            <a:ext cx="2743200" cy="306593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CEFE82-39F2-4F47-8A0C-D5AB3496FA5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4543425" y="3744265"/>
            <a:ext cx="549276" cy="21178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5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9" grpId="0"/>
      <p:bldP spid="61" grpId="0" animBg="1"/>
      <p:bldP spid="63" grpId="0" animBg="1"/>
      <p:bldP spid="4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444;p20">
            <a:extLst>
              <a:ext uri="{FF2B5EF4-FFF2-40B4-BE49-F238E27FC236}">
                <a16:creationId xmlns:a16="http://schemas.microsoft.com/office/drawing/2014/main" id="{0A02C89B-8CC4-6C69-C720-A9A2B1D0D862}"/>
              </a:ext>
            </a:extLst>
          </p:cNvPr>
          <p:cNvGrpSpPr/>
          <p:nvPr/>
        </p:nvGrpSpPr>
        <p:grpSpPr>
          <a:xfrm>
            <a:off x="2796920" y="61505"/>
            <a:ext cx="7866999" cy="504057"/>
            <a:chOff x="841108" y="1294358"/>
            <a:chExt cx="7475308" cy="508077"/>
          </a:xfrm>
        </p:grpSpPr>
        <p:sp>
          <p:nvSpPr>
            <p:cNvPr id="130" name="Google Shape;1445;p20">
              <a:extLst>
                <a:ext uri="{FF2B5EF4-FFF2-40B4-BE49-F238E27FC236}">
                  <a16:creationId xmlns:a16="http://schemas.microsoft.com/office/drawing/2014/main" id="{D1BD4706-C3E9-5498-E2FF-8D9924D8A7FC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1" name="Google Shape;1446;p20">
              <a:extLst>
                <a:ext uri="{FF2B5EF4-FFF2-40B4-BE49-F238E27FC236}">
                  <a16:creationId xmlns:a16="http://schemas.microsoft.com/office/drawing/2014/main" id="{46B296D1-AB1F-661A-DD7E-183EBB06DE24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" name="Google Shape;1447;p20">
              <a:extLst>
                <a:ext uri="{FF2B5EF4-FFF2-40B4-BE49-F238E27FC236}">
                  <a16:creationId xmlns:a16="http://schemas.microsoft.com/office/drawing/2014/main" id="{446C0784-5DF9-149E-2804-2B3E9E179E0B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4" name="Google Shape;1448;p20">
            <a:extLst>
              <a:ext uri="{FF2B5EF4-FFF2-40B4-BE49-F238E27FC236}">
                <a16:creationId xmlns:a16="http://schemas.microsoft.com/office/drawing/2014/main" id="{EC510A2B-4097-8F7A-A953-F3ABA1075CAB}"/>
              </a:ext>
            </a:extLst>
          </p:cNvPr>
          <p:cNvSpPr/>
          <p:nvPr/>
        </p:nvSpPr>
        <p:spPr>
          <a:xfrm>
            <a:off x="4092169" y="89684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Réalisation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5" name="Google Shape;1449;p20">
            <a:extLst>
              <a:ext uri="{FF2B5EF4-FFF2-40B4-BE49-F238E27FC236}">
                <a16:creationId xmlns:a16="http://schemas.microsoft.com/office/drawing/2014/main" id="{B23FCAF2-B322-7ADF-5A84-CE9197FBE9C0}"/>
              </a:ext>
            </a:extLst>
          </p:cNvPr>
          <p:cNvSpPr/>
          <p:nvPr/>
        </p:nvSpPr>
        <p:spPr>
          <a:xfrm>
            <a:off x="2885531" y="52958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137" name="Google Shape;1451;p20">
            <a:extLst>
              <a:ext uri="{FF2B5EF4-FFF2-40B4-BE49-F238E27FC236}">
                <a16:creationId xmlns:a16="http://schemas.microsoft.com/office/drawing/2014/main" id="{A296DD99-92C9-D771-3D37-A0A8FD4F54C1}"/>
              </a:ext>
            </a:extLst>
          </p:cNvPr>
          <p:cNvSpPr/>
          <p:nvPr/>
        </p:nvSpPr>
        <p:spPr>
          <a:xfrm>
            <a:off x="1750862" y="50530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141" name="Google Shape;1452;p20">
            <a:extLst>
              <a:ext uri="{FF2B5EF4-FFF2-40B4-BE49-F238E27FC236}">
                <a16:creationId xmlns:a16="http://schemas.microsoft.com/office/drawing/2014/main" id="{811AA03D-F3DB-9569-CCDB-1541AE71F640}"/>
              </a:ext>
            </a:extLst>
          </p:cNvPr>
          <p:cNvSpPr/>
          <p:nvPr/>
        </p:nvSpPr>
        <p:spPr>
          <a:xfrm>
            <a:off x="2292864" y="4835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143" name="Google Shape;1453;p20">
            <a:extLst>
              <a:ext uri="{FF2B5EF4-FFF2-40B4-BE49-F238E27FC236}">
                <a16:creationId xmlns:a16="http://schemas.microsoft.com/office/drawing/2014/main" id="{3F120C76-6619-B8F1-E3A5-35E8E3CA9B89}"/>
              </a:ext>
            </a:extLst>
          </p:cNvPr>
          <p:cNvSpPr/>
          <p:nvPr/>
        </p:nvSpPr>
        <p:spPr>
          <a:xfrm>
            <a:off x="3478198" y="48537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144" name="Google Shape;1457;p20">
            <a:extLst>
              <a:ext uri="{FF2B5EF4-FFF2-40B4-BE49-F238E27FC236}">
                <a16:creationId xmlns:a16="http://schemas.microsoft.com/office/drawing/2014/main" id="{40FA1301-F580-91EB-BD95-3F034D094B04}"/>
              </a:ext>
            </a:extLst>
          </p:cNvPr>
          <p:cNvSpPr/>
          <p:nvPr/>
        </p:nvSpPr>
        <p:spPr>
          <a:xfrm>
            <a:off x="10243553" y="44579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03" name="Google Shape;1184;p12">
            <a:extLst>
              <a:ext uri="{FF2B5EF4-FFF2-40B4-BE49-F238E27FC236}">
                <a16:creationId xmlns:a16="http://schemas.microsoft.com/office/drawing/2014/main" id="{08BA5131-647F-C5AC-81B4-FB056F345DB6}"/>
              </a:ext>
            </a:extLst>
          </p:cNvPr>
          <p:cNvSpPr/>
          <p:nvPr/>
        </p:nvSpPr>
        <p:spPr>
          <a:xfrm>
            <a:off x="2865843" y="750217"/>
            <a:ext cx="122187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1185;p12">
            <a:extLst>
              <a:ext uri="{FF2B5EF4-FFF2-40B4-BE49-F238E27FC236}">
                <a16:creationId xmlns:a16="http://schemas.microsoft.com/office/drawing/2014/main" id="{3A84A75F-F4EA-E91A-8CFB-2D8AB0160FA1}"/>
              </a:ext>
            </a:extLst>
          </p:cNvPr>
          <p:cNvSpPr txBox="1"/>
          <p:nvPr/>
        </p:nvSpPr>
        <p:spPr>
          <a:xfrm>
            <a:off x="2303857" y="839879"/>
            <a:ext cx="234464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ETL Template</a:t>
            </a:r>
            <a:endParaRPr sz="1300" b="1" dirty="0">
              <a:solidFill>
                <a:schemeClr val="bg1">
                  <a:lumMod val="75000"/>
                </a:schemeClr>
              </a:solidFill>
              <a:latin typeface="Cambria"/>
              <a:ea typeface="Cambria"/>
            </a:endParaRPr>
          </a:p>
        </p:txBody>
      </p:sp>
      <p:sp>
        <p:nvSpPr>
          <p:cNvPr id="219" name="Google Shape;1188;p12">
            <a:extLst>
              <a:ext uri="{FF2B5EF4-FFF2-40B4-BE49-F238E27FC236}">
                <a16:creationId xmlns:a16="http://schemas.microsoft.com/office/drawing/2014/main" id="{3806C5E6-D4EB-2F93-AD09-C127E853748E}"/>
              </a:ext>
            </a:extLst>
          </p:cNvPr>
          <p:cNvSpPr/>
          <p:nvPr/>
        </p:nvSpPr>
        <p:spPr>
          <a:xfrm>
            <a:off x="4214808" y="747778"/>
            <a:ext cx="1310945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0" name="Google Shape;1192;p12">
            <a:extLst>
              <a:ext uri="{FF2B5EF4-FFF2-40B4-BE49-F238E27FC236}">
                <a16:creationId xmlns:a16="http://schemas.microsoft.com/office/drawing/2014/main" id="{AA2AEAA4-095E-8E8A-4AD2-CFF2F1F71429}"/>
              </a:ext>
            </a:extLst>
          </p:cNvPr>
          <p:cNvSpPr/>
          <p:nvPr/>
        </p:nvSpPr>
        <p:spPr>
          <a:xfrm rot="10800000" flipH="1">
            <a:off x="6080455" y="619380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5657620" y="747777"/>
            <a:ext cx="1042846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5557813" y="839879"/>
            <a:ext cx="1241055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Log Insights</a:t>
            </a:r>
            <a:endParaRPr lang="fr-F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3" name="Google Shape;1189;p12">
            <a:extLst>
              <a:ext uri="{FF2B5EF4-FFF2-40B4-BE49-F238E27FC236}">
                <a16:creationId xmlns:a16="http://schemas.microsoft.com/office/drawing/2014/main" id="{FD534DF4-5828-9C13-0B75-2C7241FF9746}"/>
              </a:ext>
            </a:extLst>
          </p:cNvPr>
          <p:cNvSpPr txBox="1"/>
          <p:nvPr/>
        </p:nvSpPr>
        <p:spPr>
          <a:xfrm>
            <a:off x="4087716" y="777951"/>
            <a:ext cx="152450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Orchestration des </a:t>
            </a:r>
            <a:r>
              <a:rPr lang="fr-FR" sz="1300" b="1" dirty="0" err="1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worfklows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4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6809897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6710091" y="839879"/>
            <a:ext cx="155962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Tableau de bord</a:t>
            </a:r>
            <a:endParaRPr lang="fr-FR" sz="1200" dirty="0"/>
          </a:p>
        </p:txBody>
      </p:sp>
      <p:sp>
        <p:nvSpPr>
          <p:cNvPr id="226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8193902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8040160" y="839879"/>
            <a:ext cx="155962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Portail web</a:t>
            </a:r>
            <a:endParaRPr lang="fr-FR" sz="1200" dirty="0"/>
          </a:p>
        </p:txBody>
      </p:sp>
      <p:grpSp>
        <p:nvGrpSpPr>
          <p:cNvPr id="228" name="Group 227"/>
          <p:cNvGrpSpPr/>
          <p:nvPr/>
        </p:nvGrpSpPr>
        <p:grpSpPr>
          <a:xfrm>
            <a:off x="5281841" y="1195102"/>
            <a:ext cx="1715243" cy="219481"/>
            <a:chOff x="3098687" y="1229033"/>
            <a:chExt cx="4435660" cy="515088"/>
          </a:xfrm>
        </p:grpSpPr>
        <p:cxnSp>
          <p:nvCxnSpPr>
            <p:cNvPr id="229" name="Connecteur : en arc 59">
              <a:extLst>
                <a:ext uri="{FF2B5EF4-FFF2-40B4-BE49-F238E27FC236}">
                  <a16:creationId xmlns:a16="http://schemas.microsoft.com/office/drawing/2014/main" id="{FB56366C-88B0-56BA-1A00-1D3B8C5C4C84}"/>
                </a:ext>
              </a:extLst>
            </p:cNvPr>
            <p:cNvCxnSpPr/>
            <p:nvPr/>
          </p:nvCxnSpPr>
          <p:spPr>
            <a:xfrm rot="16200000" flipH="1">
              <a:off x="6219067" y="428841"/>
              <a:ext cx="515087" cy="2115473"/>
            </a:xfrm>
            <a:prstGeom prst="curvedConnector3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cteur : en arc 61">
              <a:extLst>
                <a:ext uri="{FF2B5EF4-FFF2-40B4-BE49-F238E27FC236}">
                  <a16:creationId xmlns:a16="http://schemas.microsoft.com/office/drawing/2014/main" id="{56B395EC-8C33-D74A-AA37-4B076B6222D7}"/>
                </a:ext>
              </a:extLst>
            </p:cNvPr>
            <p:cNvCxnSpPr/>
            <p:nvPr/>
          </p:nvCxnSpPr>
          <p:spPr>
            <a:xfrm rot="5400000">
              <a:off x="4001237" y="326483"/>
              <a:ext cx="515087" cy="2320187"/>
            </a:xfrm>
            <a:prstGeom prst="curvedConnector3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5418874" y="1229033"/>
              <a:ext cx="0" cy="515087"/>
            </a:xfrm>
            <a:prstGeom prst="straightConnector1">
              <a:avLst/>
            </a:prstGeom>
            <a:ln w="3175">
              <a:solidFill>
                <a:schemeClr val="accent5">
                  <a:lumMod val="50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Rectangle 233"/>
          <p:cNvSpPr/>
          <p:nvPr/>
        </p:nvSpPr>
        <p:spPr>
          <a:xfrm>
            <a:off x="4951462" y="1458472"/>
            <a:ext cx="6543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Résumé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5870847" y="1473935"/>
            <a:ext cx="6703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Chatbot</a:t>
            </a:r>
            <a:endParaRPr lang="en-US" sz="10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6707939" y="1468859"/>
            <a:ext cx="16818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lang="fr-FR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é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tection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des anomalies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819400" y="6718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4" t="-40" r="9692"/>
          <a:stretch/>
        </p:blipFill>
        <p:spPr>
          <a:xfrm>
            <a:off x="1009818" y="2996711"/>
            <a:ext cx="3814514" cy="266415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1" t="-12354" r="10334"/>
          <a:stretch/>
        </p:blipFill>
        <p:spPr>
          <a:xfrm>
            <a:off x="7897617" y="2812670"/>
            <a:ext cx="3832376" cy="2848192"/>
          </a:xfrm>
          <a:prstGeom prst="rect">
            <a:avLst/>
          </a:prstGeom>
        </p:spPr>
      </p:pic>
      <p:sp>
        <p:nvSpPr>
          <p:cNvPr id="47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5479835" y="2523690"/>
            <a:ext cx="1762279" cy="1080148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On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peut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cliquer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ici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pour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uploader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un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fichier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de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journaux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(logs)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(Corps)"/>
            </a:endParaRPr>
          </a:p>
        </p:txBody>
      </p:sp>
      <p:cxnSp>
        <p:nvCxnSpPr>
          <p:cNvPr id="48" name="Connecteur droit avec flèche 30">
            <a:extLst>
              <a:ext uri="{FF2B5EF4-FFF2-40B4-BE49-F238E27FC236}">
                <a16:creationId xmlns:a16="http://schemas.microsoft.com/office/drawing/2014/main" id="{3FDA47EE-4126-6E2A-1F5D-9C1F14B79273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4500339" y="3063764"/>
            <a:ext cx="979496" cy="92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472666" y="4516616"/>
            <a:ext cx="115306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3350722" y="5788085"/>
            <a:ext cx="2729733" cy="688915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pPr algn="just"/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Dans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cette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zone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textuelle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l’utilisateur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peut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poser des questions 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à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propos du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fichier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et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obtenir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des r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é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ponses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(Corps)"/>
            </a:endParaRPr>
          </a:p>
        </p:txBody>
      </p:sp>
      <p:cxnSp>
        <p:nvCxnSpPr>
          <p:cNvPr id="51" name="Connecteur droit avec flèche 30">
            <a:extLst>
              <a:ext uri="{FF2B5EF4-FFF2-40B4-BE49-F238E27FC236}">
                <a16:creationId xmlns:a16="http://schemas.microsoft.com/office/drawing/2014/main" id="{3FDA47EE-4126-6E2A-1F5D-9C1F14B79273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2198438" y="5508463"/>
            <a:ext cx="1152284" cy="624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929333" y="4410690"/>
            <a:ext cx="2838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967263" y="4164469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Segoe UI (Corps)"/>
              </a:rPr>
              <a:t>Résultat</a:t>
            </a:r>
            <a:endParaRPr lang="en-US" sz="1000" dirty="0">
              <a:latin typeface="Segoe UI (Corps)"/>
            </a:endParaRPr>
          </a:p>
        </p:txBody>
      </p:sp>
      <p:sp>
        <p:nvSpPr>
          <p:cNvPr id="67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6707939" y="5775240"/>
            <a:ext cx="2176653" cy="658491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L’utilisateur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peut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poser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autre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questions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s’il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veut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.</a:t>
            </a:r>
          </a:p>
        </p:txBody>
      </p:sp>
      <p:cxnSp>
        <p:nvCxnSpPr>
          <p:cNvPr id="68" name="Connecteur droit avec flèche 30">
            <a:extLst>
              <a:ext uri="{FF2B5EF4-FFF2-40B4-BE49-F238E27FC236}">
                <a16:creationId xmlns:a16="http://schemas.microsoft.com/office/drawing/2014/main" id="{3FDA47EE-4126-6E2A-1F5D-9C1F14B79273}"/>
              </a:ext>
            </a:extLst>
          </p:cNvPr>
          <p:cNvCxnSpPr>
            <a:cxnSpLocks/>
            <a:stCxn id="67" idx="3"/>
            <a:endCxn id="46" idx="2"/>
          </p:cNvCxnSpPr>
          <p:nvPr/>
        </p:nvCxnSpPr>
        <p:spPr>
          <a:xfrm flipV="1">
            <a:off x="8884592" y="5660862"/>
            <a:ext cx="929213" cy="44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725274" y="1982558"/>
            <a:ext cx="2741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Interface Utilisateur du 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Chatbot</a:t>
            </a:r>
            <a:endParaRPr lang="en-US" sz="1400" dirty="0">
              <a:solidFill>
                <a:schemeClr val="accent5">
                  <a:lumMod val="50000"/>
                </a:schemeClr>
              </a:solidFill>
              <a:latin typeface="Segoe UI (Corps)"/>
            </a:endParaRPr>
          </a:p>
        </p:txBody>
      </p:sp>
      <p:sp>
        <p:nvSpPr>
          <p:cNvPr id="74" name="Slide Number Placeholder 14"/>
          <p:cNvSpPr txBox="1">
            <a:spLocks/>
          </p:cNvSpPr>
          <p:nvPr/>
        </p:nvSpPr>
        <p:spPr>
          <a:xfrm>
            <a:off x="4723993" y="6574655"/>
            <a:ext cx="2743200" cy="306593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CEFE82-39F2-4F47-8A0C-D5AB3496FA5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4067174" y="3994522"/>
            <a:ext cx="536575" cy="19647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6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66" grpId="0"/>
      <p:bldP spid="67" grpId="0" animBg="1"/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444;p20">
            <a:extLst>
              <a:ext uri="{FF2B5EF4-FFF2-40B4-BE49-F238E27FC236}">
                <a16:creationId xmlns:a16="http://schemas.microsoft.com/office/drawing/2014/main" id="{0A02C89B-8CC4-6C69-C720-A9A2B1D0D862}"/>
              </a:ext>
            </a:extLst>
          </p:cNvPr>
          <p:cNvGrpSpPr/>
          <p:nvPr/>
        </p:nvGrpSpPr>
        <p:grpSpPr>
          <a:xfrm>
            <a:off x="2796920" y="61505"/>
            <a:ext cx="7866999" cy="504057"/>
            <a:chOff x="841108" y="1294358"/>
            <a:chExt cx="7475308" cy="508077"/>
          </a:xfrm>
        </p:grpSpPr>
        <p:sp>
          <p:nvSpPr>
            <p:cNvPr id="130" name="Google Shape;1445;p20">
              <a:extLst>
                <a:ext uri="{FF2B5EF4-FFF2-40B4-BE49-F238E27FC236}">
                  <a16:creationId xmlns:a16="http://schemas.microsoft.com/office/drawing/2014/main" id="{D1BD4706-C3E9-5498-E2FF-8D9924D8A7FC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1" name="Google Shape;1446;p20">
              <a:extLst>
                <a:ext uri="{FF2B5EF4-FFF2-40B4-BE49-F238E27FC236}">
                  <a16:creationId xmlns:a16="http://schemas.microsoft.com/office/drawing/2014/main" id="{46B296D1-AB1F-661A-DD7E-183EBB06DE24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" name="Google Shape;1447;p20">
              <a:extLst>
                <a:ext uri="{FF2B5EF4-FFF2-40B4-BE49-F238E27FC236}">
                  <a16:creationId xmlns:a16="http://schemas.microsoft.com/office/drawing/2014/main" id="{446C0784-5DF9-149E-2804-2B3E9E179E0B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4" name="Google Shape;1448;p20">
            <a:extLst>
              <a:ext uri="{FF2B5EF4-FFF2-40B4-BE49-F238E27FC236}">
                <a16:creationId xmlns:a16="http://schemas.microsoft.com/office/drawing/2014/main" id="{EC510A2B-4097-8F7A-A953-F3ABA1075CAB}"/>
              </a:ext>
            </a:extLst>
          </p:cNvPr>
          <p:cNvSpPr/>
          <p:nvPr/>
        </p:nvSpPr>
        <p:spPr>
          <a:xfrm>
            <a:off x="4092169" y="89684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Réalisation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5" name="Google Shape;1449;p20">
            <a:extLst>
              <a:ext uri="{FF2B5EF4-FFF2-40B4-BE49-F238E27FC236}">
                <a16:creationId xmlns:a16="http://schemas.microsoft.com/office/drawing/2014/main" id="{B23FCAF2-B322-7ADF-5A84-CE9197FBE9C0}"/>
              </a:ext>
            </a:extLst>
          </p:cNvPr>
          <p:cNvSpPr/>
          <p:nvPr/>
        </p:nvSpPr>
        <p:spPr>
          <a:xfrm>
            <a:off x="2885531" y="52958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137" name="Google Shape;1451;p20">
            <a:extLst>
              <a:ext uri="{FF2B5EF4-FFF2-40B4-BE49-F238E27FC236}">
                <a16:creationId xmlns:a16="http://schemas.microsoft.com/office/drawing/2014/main" id="{A296DD99-92C9-D771-3D37-A0A8FD4F54C1}"/>
              </a:ext>
            </a:extLst>
          </p:cNvPr>
          <p:cNvSpPr/>
          <p:nvPr/>
        </p:nvSpPr>
        <p:spPr>
          <a:xfrm>
            <a:off x="1750862" y="50530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141" name="Google Shape;1452;p20">
            <a:extLst>
              <a:ext uri="{FF2B5EF4-FFF2-40B4-BE49-F238E27FC236}">
                <a16:creationId xmlns:a16="http://schemas.microsoft.com/office/drawing/2014/main" id="{811AA03D-F3DB-9569-CCDB-1541AE71F640}"/>
              </a:ext>
            </a:extLst>
          </p:cNvPr>
          <p:cNvSpPr/>
          <p:nvPr/>
        </p:nvSpPr>
        <p:spPr>
          <a:xfrm>
            <a:off x="2292864" y="4835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143" name="Google Shape;1453;p20">
            <a:extLst>
              <a:ext uri="{FF2B5EF4-FFF2-40B4-BE49-F238E27FC236}">
                <a16:creationId xmlns:a16="http://schemas.microsoft.com/office/drawing/2014/main" id="{3F120C76-6619-B8F1-E3A5-35E8E3CA9B89}"/>
              </a:ext>
            </a:extLst>
          </p:cNvPr>
          <p:cNvSpPr/>
          <p:nvPr/>
        </p:nvSpPr>
        <p:spPr>
          <a:xfrm>
            <a:off x="3478198" y="48537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144" name="Google Shape;1457;p20">
            <a:extLst>
              <a:ext uri="{FF2B5EF4-FFF2-40B4-BE49-F238E27FC236}">
                <a16:creationId xmlns:a16="http://schemas.microsoft.com/office/drawing/2014/main" id="{40FA1301-F580-91EB-BD95-3F034D094B04}"/>
              </a:ext>
            </a:extLst>
          </p:cNvPr>
          <p:cNvSpPr/>
          <p:nvPr/>
        </p:nvSpPr>
        <p:spPr>
          <a:xfrm>
            <a:off x="10243553" y="44579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03" name="Google Shape;1184;p12">
            <a:extLst>
              <a:ext uri="{FF2B5EF4-FFF2-40B4-BE49-F238E27FC236}">
                <a16:creationId xmlns:a16="http://schemas.microsoft.com/office/drawing/2014/main" id="{08BA5131-647F-C5AC-81B4-FB056F345DB6}"/>
              </a:ext>
            </a:extLst>
          </p:cNvPr>
          <p:cNvSpPr/>
          <p:nvPr/>
        </p:nvSpPr>
        <p:spPr>
          <a:xfrm>
            <a:off x="2865843" y="750217"/>
            <a:ext cx="122187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1185;p12">
            <a:extLst>
              <a:ext uri="{FF2B5EF4-FFF2-40B4-BE49-F238E27FC236}">
                <a16:creationId xmlns:a16="http://schemas.microsoft.com/office/drawing/2014/main" id="{3A84A75F-F4EA-E91A-8CFB-2D8AB0160FA1}"/>
              </a:ext>
            </a:extLst>
          </p:cNvPr>
          <p:cNvSpPr txBox="1"/>
          <p:nvPr/>
        </p:nvSpPr>
        <p:spPr>
          <a:xfrm>
            <a:off x="2303857" y="839879"/>
            <a:ext cx="234464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ETL Template</a:t>
            </a:r>
            <a:endParaRPr sz="1300" b="1" dirty="0">
              <a:solidFill>
                <a:schemeClr val="bg1">
                  <a:lumMod val="75000"/>
                </a:schemeClr>
              </a:solidFill>
              <a:latin typeface="Cambria"/>
              <a:ea typeface="Cambria"/>
            </a:endParaRPr>
          </a:p>
        </p:txBody>
      </p:sp>
      <p:sp>
        <p:nvSpPr>
          <p:cNvPr id="219" name="Google Shape;1188;p12">
            <a:extLst>
              <a:ext uri="{FF2B5EF4-FFF2-40B4-BE49-F238E27FC236}">
                <a16:creationId xmlns:a16="http://schemas.microsoft.com/office/drawing/2014/main" id="{3806C5E6-D4EB-2F93-AD09-C127E853748E}"/>
              </a:ext>
            </a:extLst>
          </p:cNvPr>
          <p:cNvSpPr/>
          <p:nvPr/>
        </p:nvSpPr>
        <p:spPr>
          <a:xfrm>
            <a:off x="4214808" y="747778"/>
            <a:ext cx="1310945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0" name="Google Shape;1192;p12">
            <a:extLst>
              <a:ext uri="{FF2B5EF4-FFF2-40B4-BE49-F238E27FC236}">
                <a16:creationId xmlns:a16="http://schemas.microsoft.com/office/drawing/2014/main" id="{AA2AEAA4-095E-8E8A-4AD2-CFF2F1F71429}"/>
              </a:ext>
            </a:extLst>
          </p:cNvPr>
          <p:cNvSpPr/>
          <p:nvPr/>
        </p:nvSpPr>
        <p:spPr>
          <a:xfrm rot="10800000" flipH="1">
            <a:off x="6080455" y="619380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5657620" y="747777"/>
            <a:ext cx="1042846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5557813" y="839879"/>
            <a:ext cx="1241055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Log Insights</a:t>
            </a:r>
            <a:endParaRPr lang="fr-F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3" name="Google Shape;1189;p12">
            <a:extLst>
              <a:ext uri="{FF2B5EF4-FFF2-40B4-BE49-F238E27FC236}">
                <a16:creationId xmlns:a16="http://schemas.microsoft.com/office/drawing/2014/main" id="{FD534DF4-5828-9C13-0B75-2C7241FF9746}"/>
              </a:ext>
            </a:extLst>
          </p:cNvPr>
          <p:cNvSpPr txBox="1"/>
          <p:nvPr/>
        </p:nvSpPr>
        <p:spPr>
          <a:xfrm>
            <a:off x="4087716" y="777951"/>
            <a:ext cx="152450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Orchestration des </a:t>
            </a:r>
            <a:r>
              <a:rPr lang="fr-FR" sz="1300" b="1" dirty="0" err="1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worfklows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4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6809897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6710091" y="839879"/>
            <a:ext cx="155962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Tableau de bord</a:t>
            </a:r>
            <a:endParaRPr lang="fr-FR" sz="1200" dirty="0"/>
          </a:p>
        </p:txBody>
      </p:sp>
      <p:sp>
        <p:nvSpPr>
          <p:cNvPr id="226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8193902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8040160" y="839879"/>
            <a:ext cx="155962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Portail web</a:t>
            </a:r>
            <a:endParaRPr lang="fr-FR" sz="1200" dirty="0"/>
          </a:p>
        </p:txBody>
      </p:sp>
      <p:grpSp>
        <p:nvGrpSpPr>
          <p:cNvPr id="228" name="Group 227"/>
          <p:cNvGrpSpPr/>
          <p:nvPr/>
        </p:nvGrpSpPr>
        <p:grpSpPr>
          <a:xfrm>
            <a:off x="5281841" y="1195102"/>
            <a:ext cx="1715243" cy="219481"/>
            <a:chOff x="3098687" y="1229033"/>
            <a:chExt cx="4435660" cy="515088"/>
          </a:xfrm>
        </p:grpSpPr>
        <p:cxnSp>
          <p:nvCxnSpPr>
            <p:cNvPr id="229" name="Connecteur : en arc 59">
              <a:extLst>
                <a:ext uri="{FF2B5EF4-FFF2-40B4-BE49-F238E27FC236}">
                  <a16:creationId xmlns:a16="http://schemas.microsoft.com/office/drawing/2014/main" id="{FB56366C-88B0-56BA-1A00-1D3B8C5C4C84}"/>
                </a:ext>
              </a:extLst>
            </p:cNvPr>
            <p:cNvCxnSpPr/>
            <p:nvPr/>
          </p:nvCxnSpPr>
          <p:spPr>
            <a:xfrm rot="16200000" flipH="1">
              <a:off x="6219067" y="428841"/>
              <a:ext cx="515087" cy="2115473"/>
            </a:xfrm>
            <a:prstGeom prst="curvedConnector3">
              <a:avLst/>
            </a:prstGeom>
            <a:ln w="3175">
              <a:solidFill>
                <a:schemeClr val="accent5">
                  <a:lumMod val="50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cteur : en arc 61">
              <a:extLst>
                <a:ext uri="{FF2B5EF4-FFF2-40B4-BE49-F238E27FC236}">
                  <a16:creationId xmlns:a16="http://schemas.microsoft.com/office/drawing/2014/main" id="{56B395EC-8C33-D74A-AA37-4B076B6222D7}"/>
                </a:ext>
              </a:extLst>
            </p:cNvPr>
            <p:cNvCxnSpPr/>
            <p:nvPr/>
          </p:nvCxnSpPr>
          <p:spPr>
            <a:xfrm rot="5400000">
              <a:off x="4001237" y="326483"/>
              <a:ext cx="515087" cy="2320187"/>
            </a:xfrm>
            <a:prstGeom prst="curvedConnector3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5418874" y="1229033"/>
              <a:ext cx="0" cy="515087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Rectangle 233"/>
          <p:cNvSpPr/>
          <p:nvPr/>
        </p:nvSpPr>
        <p:spPr>
          <a:xfrm>
            <a:off x="4951462" y="1458472"/>
            <a:ext cx="6543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Résumé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5870847" y="1473935"/>
            <a:ext cx="6703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Chatbot</a:t>
            </a:r>
            <a:endParaRPr lang="en-US" sz="1000" b="1" dirty="0">
              <a:solidFill>
                <a:schemeClr val="bg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6707939" y="1468859"/>
            <a:ext cx="16818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lang="fr-FR" sz="10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é</a:t>
            </a:r>
            <a:r>
              <a:rPr lang="en-US" sz="10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tection</a:t>
            </a:r>
            <a:r>
              <a:rPr lang="en-US" sz="10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des anomalies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7332" y="4261877"/>
            <a:ext cx="266962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233593" y="3975253"/>
            <a:ext cx="2016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D</a:t>
            </a:r>
            <a:r>
              <a:rPr lang="fr-FR" sz="1200" i="1" dirty="0" err="1"/>
              <a:t>étection</a:t>
            </a:r>
            <a:r>
              <a:rPr lang="fr-FR" sz="1200" i="1" dirty="0"/>
              <a:t> des anomalies</a:t>
            </a:r>
            <a:r>
              <a:rPr lang="en-US" sz="1200" i="1" dirty="0"/>
              <a:t>…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3" y="2375158"/>
            <a:ext cx="4220499" cy="349643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33" y="2786526"/>
            <a:ext cx="4230832" cy="2950701"/>
          </a:xfrm>
          <a:prstGeom prst="rect">
            <a:avLst/>
          </a:prstGeom>
        </p:spPr>
      </p:pic>
      <p:sp>
        <p:nvSpPr>
          <p:cNvPr id="60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52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444;p20">
            <a:extLst>
              <a:ext uri="{FF2B5EF4-FFF2-40B4-BE49-F238E27FC236}">
                <a16:creationId xmlns:a16="http://schemas.microsoft.com/office/drawing/2014/main" id="{0A02C89B-8CC4-6C69-C720-A9A2B1D0D862}"/>
              </a:ext>
            </a:extLst>
          </p:cNvPr>
          <p:cNvGrpSpPr/>
          <p:nvPr/>
        </p:nvGrpSpPr>
        <p:grpSpPr>
          <a:xfrm>
            <a:off x="2796920" y="61505"/>
            <a:ext cx="7866999" cy="504057"/>
            <a:chOff x="841108" y="1294358"/>
            <a:chExt cx="7475308" cy="508077"/>
          </a:xfrm>
        </p:grpSpPr>
        <p:sp>
          <p:nvSpPr>
            <p:cNvPr id="130" name="Google Shape;1445;p20">
              <a:extLst>
                <a:ext uri="{FF2B5EF4-FFF2-40B4-BE49-F238E27FC236}">
                  <a16:creationId xmlns:a16="http://schemas.microsoft.com/office/drawing/2014/main" id="{D1BD4706-C3E9-5498-E2FF-8D9924D8A7FC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1" name="Google Shape;1446;p20">
              <a:extLst>
                <a:ext uri="{FF2B5EF4-FFF2-40B4-BE49-F238E27FC236}">
                  <a16:creationId xmlns:a16="http://schemas.microsoft.com/office/drawing/2014/main" id="{46B296D1-AB1F-661A-DD7E-183EBB06DE24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" name="Google Shape;1447;p20">
              <a:extLst>
                <a:ext uri="{FF2B5EF4-FFF2-40B4-BE49-F238E27FC236}">
                  <a16:creationId xmlns:a16="http://schemas.microsoft.com/office/drawing/2014/main" id="{446C0784-5DF9-149E-2804-2B3E9E179E0B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4" name="Google Shape;1448;p20">
            <a:extLst>
              <a:ext uri="{FF2B5EF4-FFF2-40B4-BE49-F238E27FC236}">
                <a16:creationId xmlns:a16="http://schemas.microsoft.com/office/drawing/2014/main" id="{EC510A2B-4097-8F7A-A953-F3ABA1075CAB}"/>
              </a:ext>
            </a:extLst>
          </p:cNvPr>
          <p:cNvSpPr/>
          <p:nvPr/>
        </p:nvSpPr>
        <p:spPr>
          <a:xfrm>
            <a:off x="4092169" y="89684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Réalisation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5" name="Google Shape;1449;p20">
            <a:extLst>
              <a:ext uri="{FF2B5EF4-FFF2-40B4-BE49-F238E27FC236}">
                <a16:creationId xmlns:a16="http://schemas.microsoft.com/office/drawing/2014/main" id="{B23FCAF2-B322-7ADF-5A84-CE9197FBE9C0}"/>
              </a:ext>
            </a:extLst>
          </p:cNvPr>
          <p:cNvSpPr/>
          <p:nvPr/>
        </p:nvSpPr>
        <p:spPr>
          <a:xfrm>
            <a:off x="2885531" y="52958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137" name="Google Shape;1451;p20">
            <a:extLst>
              <a:ext uri="{FF2B5EF4-FFF2-40B4-BE49-F238E27FC236}">
                <a16:creationId xmlns:a16="http://schemas.microsoft.com/office/drawing/2014/main" id="{A296DD99-92C9-D771-3D37-A0A8FD4F54C1}"/>
              </a:ext>
            </a:extLst>
          </p:cNvPr>
          <p:cNvSpPr/>
          <p:nvPr/>
        </p:nvSpPr>
        <p:spPr>
          <a:xfrm>
            <a:off x="1750862" y="50530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141" name="Google Shape;1452;p20">
            <a:extLst>
              <a:ext uri="{FF2B5EF4-FFF2-40B4-BE49-F238E27FC236}">
                <a16:creationId xmlns:a16="http://schemas.microsoft.com/office/drawing/2014/main" id="{811AA03D-F3DB-9569-CCDB-1541AE71F640}"/>
              </a:ext>
            </a:extLst>
          </p:cNvPr>
          <p:cNvSpPr/>
          <p:nvPr/>
        </p:nvSpPr>
        <p:spPr>
          <a:xfrm>
            <a:off x="2292864" y="4835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143" name="Google Shape;1453;p20">
            <a:extLst>
              <a:ext uri="{FF2B5EF4-FFF2-40B4-BE49-F238E27FC236}">
                <a16:creationId xmlns:a16="http://schemas.microsoft.com/office/drawing/2014/main" id="{3F120C76-6619-B8F1-E3A5-35E8E3CA9B89}"/>
              </a:ext>
            </a:extLst>
          </p:cNvPr>
          <p:cNvSpPr/>
          <p:nvPr/>
        </p:nvSpPr>
        <p:spPr>
          <a:xfrm>
            <a:off x="3478198" y="48537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144" name="Google Shape;1457;p20">
            <a:extLst>
              <a:ext uri="{FF2B5EF4-FFF2-40B4-BE49-F238E27FC236}">
                <a16:creationId xmlns:a16="http://schemas.microsoft.com/office/drawing/2014/main" id="{40FA1301-F580-91EB-BD95-3F034D094B04}"/>
              </a:ext>
            </a:extLst>
          </p:cNvPr>
          <p:cNvSpPr/>
          <p:nvPr/>
        </p:nvSpPr>
        <p:spPr>
          <a:xfrm>
            <a:off x="10243553" y="44579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03" name="Google Shape;1184;p12">
            <a:extLst>
              <a:ext uri="{FF2B5EF4-FFF2-40B4-BE49-F238E27FC236}">
                <a16:creationId xmlns:a16="http://schemas.microsoft.com/office/drawing/2014/main" id="{08BA5131-647F-C5AC-81B4-FB056F345DB6}"/>
              </a:ext>
            </a:extLst>
          </p:cNvPr>
          <p:cNvSpPr/>
          <p:nvPr/>
        </p:nvSpPr>
        <p:spPr>
          <a:xfrm>
            <a:off x="2865843" y="750217"/>
            <a:ext cx="122187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1185;p12">
            <a:extLst>
              <a:ext uri="{FF2B5EF4-FFF2-40B4-BE49-F238E27FC236}">
                <a16:creationId xmlns:a16="http://schemas.microsoft.com/office/drawing/2014/main" id="{3A84A75F-F4EA-E91A-8CFB-2D8AB0160FA1}"/>
              </a:ext>
            </a:extLst>
          </p:cNvPr>
          <p:cNvSpPr txBox="1"/>
          <p:nvPr/>
        </p:nvSpPr>
        <p:spPr>
          <a:xfrm>
            <a:off x="2303857" y="839879"/>
            <a:ext cx="234464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ETL Template</a:t>
            </a:r>
            <a:endParaRPr sz="1300" b="1" dirty="0">
              <a:solidFill>
                <a:schemeClr val="bg1">
                  <a:lumMod val="75000"/>
                </a:schemeClr>
              </a:solidFill>
              <a:latin typeface="Cambria"/>
              <a:ea typeface="Cambria"/>
            </a:endParaRPr>
          </a:p>
        </p:txBody>
      </p:sp>
      <p:sp>
        <p:nvSpPr>
          <p:cNvPr id="219" name="Google Shape;1188;p12">
            <a:extLst>
              <a:ext uri="{FF2B5EF4-FFF2-40B4-BE49-F238E27FC236}">
                <a16:creationId xmlns:a16="http://schemas.microsoft.com/office/drawing/2014/main" id="{3806C5E6-D4EB-2F93-AD09-C127E853748E}"/>
              </a:ext>
            </a:extLst>
          </p:cNvPr>
          <p:cNvSpPr/>
          <p:nvPr/>
        </p:nvSpPr>
        <p:spPr>
          <a:xfrm>
            <a:off x="4214808" y="747778"/>
            <a:ext cx="1310945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0" name="Google Shape;1192;p12">
            <a:extLst>
              <a:ext uri="{FF2B5EF4-FFF2-40B4-BE49-F238E27FC236}">
                <a16:creationId xmlns:a16="http://schemas.microsoft.com/office/drawing/2014/main" id="{AA2AEAA4-095E-8E8A-4AD2-CFF2F1F71429}"/>
              </a:ext>
            </a:extLst>
          </p:cNvPr>
          <p:cNvSpPr/>
          <p:nvPr/>
        </p:nvSpPr>
        <p:spPr>
          <a:xfrm rot="10800000" flipH="1">
            <a:off x="6080455" y="619380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5657620" y="747777"/>
            <a:ext cx="1042846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5557813" y="839879"/>
            <a:ext cx="1241055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Log Insights</a:t>
            </a:r>
            <a:endParaRPr lang="fr-F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3" name="Google Shape;1189;p12">
            <a:extLst>
              <a:ext uri="{FF2B5EF4-FFF2-40B4-BE49-F238E27FC236}">
                <a16:creationId xmlns:a16="http://schemas.microsoft.com/office/drawing/2014/main" id="{FD534DF4-5828-9C13-0B75-2C7241FF9746}"/>
              </a:ext>
            </a:extLst>
          </p:cNvPr>
          <p:cNvSpPr txBox="1"/>
          <p:nvPr/>
        </p:nvSpPr>
        <p:spPr>
          <a:xfrm>
            <a:off x="4087716" y="777951"/>
            <a:ext cx="152450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Orchestration des </a:t>
            </a:r>
            <a:r>
              <a:rPr lang="fr-FR" sz="1300" b="1" dirty="0" err="1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worfklows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4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6809897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6710091" y="839879"/>
            <a:ext cx="155962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Tableau de bord</a:t>
            </a:r>
            <a:endParaRPr lang="fr-FR" sz="1200" dirty="0"/>
          </a:p>
        </p:txBody>
      </p:sp>
      <p:sp>
        <p:nvSpPr>
          <p:cNvPr id="226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8193902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8040160" y="839879"/>
            <a:ext cx="155962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Portail web</a:t>
            </a:r>
            <a:endParaRPr lang="fr-FR" sz="1200" dirty="0"/>
          </a:p>
        </p:txBody>
      </p:sp>
      <p:grpSp>
        <p:nvGrpSpPr>
          <p:cNvPr id="228" name="Group 227"/>
          <p:cNvGrpSpPr/>
          <p:nvPr/>
        </p:nvGrpSpPr>
        <p:grpSpPr>
          <a:xfrm>
            <a:off x="5281841" y="1195102"/>
            <a:ext cx="1715243" cy="219481"/>
            <a:chOff x="3098687" y="1229033"/>
            <a:chExt cx="4435660" cy="515088"/>
          </a:xfrm>
        </p:grpSpPr>
        <p:cxnSp>
          <p:nvCxnSpPr>
            <p:cNvPr id="229" name="Connecteur : en arc 59">
              <a:extLst>
                <a:ext uri="{FF2B5EF4-FFF2-40B4-BE49-F238E27FC236}">
                  <a16:creationId xmlns:a16="http://schemas.microsoft.com/office/drawing/2014/main" id="{FB56366C-88B0-56BA-1A00-1D3B8C5C4C84}"/>
                </a:ext>
              </a:extLst>
            </p:cNvPr>
            <p:cNvCxnSpPr/>
            <p:nvPr/>
          </p:nvCxnSpPr>
          <p:spPr>
            <a:xfrm rot="16200000" flipH="1">
              <a:off x="6219067" y="428841"/>
              <a:ext cx="515087" cy="2115473"/>
            </a:xfrm>
            <a:prstGeom prst="curvedConnector3">
              <a:avLst/>
            </a:prstGeom>
            <a:ln w="3175">
              <a:solidFill>
                <a:schemeClr val="accent5">
                  <a:lumMod val="50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cteur : en arc 61">
              <a:extLst>
                <a:ext uri="{FF2B5EF4-FFF2-40B4-BE49-F238E27FC236}">
                  <a16:creationId xmlns:a16="http://schemas.microsoft.com/office/drawing/2014/main" id="{56B395EC-8C33-D74A-AA37-4B076B6222D7}"/>
                </a:ext>
              </a:extLst>
            </p:cNvPr>
            <p:cNvCxnSpPr/>
            <p:nvPr/>
          </p:nvCxnSpPr>
          <p:spPr>
            <a:xfrm rot="5400000">
              <a:off x="4001237" y="326483"/>
              <a:ext cx="515087" cy="2320187"/>
            </a:xfrm>
            <a:prstGeom prst="curvedConnector3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5418874" y="1229033"/>
              <a:ext cx="0" cy="515087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Rectangle 233"/>
          <p:cNvSpPr/>
          <p:nvPr/>
        </p:nvSpPr>
        <p:spPr>
          <a:xfrm>
            <a:off x="4951462" y="1458472"/>
            <a:ext cx="6543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Résumé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5870847" y="1473935"/>
            <a:ext cx="6703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Chatbot</a:t>
            </a:r>
            <a:endParaRPr lang="en-US" sz="1000" b="1" dirty="0">
              <a:solidFill>
                <a:schemeClr val="bg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6707939" y="1468859"/>
            <a:ext cx="16818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lang="fr-FR" sz="10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é</a:t>
            </a:r>
            <a:r>
              <a:rPr lang="en-US" sz="10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tection</a:t>
            </a:r>
            <a:r>
              <a:rPr lang="en-US" sz="10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des anomalies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819400" y="6718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1" t="5935" r="3365" b="1268"/>
          <a:stretch/>
        </p:blipFill>
        <p:spPr>
          <a:xfrm>
            <a:off x="7710424" y="2352434"/>
            <a:ext cx="3979718" cy="294127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6" t="4040" b="17114"/>
          <a:stretch/>
        </p:blipFill>
        <p:spPr>
          <a:xfrm>
            <a:off x="914329" y="2700486"/>
            <a:ext cx="3953138" cy="2319995"/>
          </a:xfrm>
          <a:prstGeom prst="rect">
            <a:avLst/>
          </a:prstGeom>
        </p:spPr>
      </p:pic>
      <p:sp>
        <p:nvSpPr>
          <p:cNvPr id="37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5229577" y="2493516"/>
            <a:ext cx="1762279" cy="1080148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On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peut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cliquer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ici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pour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uploader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un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fichier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de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journaux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(logs)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(Corps)"/>
            </a:endParaRPr>
          </a:p>
        </p:txBody>
      </p:sp>
      <p:cxnSp>
        <p:nvCxnSpPr>
          <p:cNvPr id="38" name="Connecteur droit avec flèche 30">
            <a:extLst>
              <a:ext uri="{FF2B5EF4-FFF2-40B4-BE49-F238E27FC236}">
                <a16:creationId xmlns:a16="http://schemas.microsoft.com/office/drawing/2014/main" id="{3FDA47EE-4126-6E2A-1F5D-9C1F14B79273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4311650" y="3033590"/>
            <a:ext cx="917927" cy="884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398172" y="4442378"/>
            <a:ext cx="115306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815668" y="5602191"/>
            <a:ext cx="1283537" cy="788480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Cliquer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ici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pour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détecter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les anomalies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(Corps)"/>
            </a:endParaRPr>
          </a:p>
        </p:txBody>
      </p:sp>
      <p:cxnSp>
        <p:nvCxnSpPr>
          <p:cNvPr id="41" name="Connecteur droit avec flèche 30">
            <a:extLst>
              <a:ext uri="{FF2B5EF4-FFF2-40B4-BE49-F238E27FC236}">
                <a16:creationId xmlns:a16="http://schemas.microsoft.com/office/drawing/2014/main" id="{3FDA47EE-4126-6E2A-1F5D-9C1F14B79273}"/>
              </a:ext>
            </a:extLst>
          </p:cNvPr>
          <p:cNvCxnSpPr>
            <a:cxnSpLocks/>
            <a:stCxn id="40" idx="0"/>
          </p:cNvCxnSpPr>
          <p:nvPr/>
        </p:nvCxnSpPr>
        <p:spPr>
          <a:xfrm flipH="1" flipV="1">
            <a:off x="1457436" y="4859867"/>
            <a:ext cx="1" cy="742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679075" y="4380516"/>
            <a:ext cx="2838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291761" y="4134295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Segoe UI (Corps)"/>
              </a:rPr>
              <a:t>Anomalies d</a:t>
            </a:r>
            <a:r>
              <a:rPr lang="fr-FR" sz="1000" dirty="0">
                <a:latin typeface="Segoe UI (Corps)"/>
              </a:rPr>
              <a:t>é</a:t>
            </a:r>
            <a:r>
              <a:rPr lang="en-US" sz="1000" dirty="0" err="1">
                <a:latin typeface="Segoe UI (Corps)"/>
              </a:rPr>
              <a:t>tect</a:t>
            </a:r>
            <a:r>
              <a:rPr lang="fr-FR" sz="1000" dirty="0" err="1">
                <a:latin typeface="Segoe UI (Corps)"/>
              </a:rPr>
              <a:t>ées</a:t>
            </a:r>
            <a:endParaRPr lang="en-US" sz="1000" dirty="0">
              <a:latin typeface="Segoe UI (Corps)"/>
            </a:endParaRPr>
          </a:p>
        </p:txBody>
      </p:sp>
      <p:sp>
        <p:nvSpPr>
          <p:cNvPr id="46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3928849" y="5638711"/>
            <a:ext cx="2425670" cy="795312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Après dé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tection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des anomalies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, l’utilisateur peut envoyer ça par e-mail aux parties prenantes.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Segoe UI (Corps)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82254" y="2029147"/>
            <a:ext cx="4302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Interface Utilisateur pour la d</a:t>
            </a:r>
            <a:r>
              <a:rPr lang="fr-FR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é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tection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 des anomalies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5"/>
          <a:stretch/>
        </p:blipFill>
        <p:spPr>
          <a:xfrm>
            <a:off x="7652674" y="5423011"/>
            <a:ext cx="3178714" cy="1074787"/>
          </a:xfrm>
          <a:prstGeom prst="rect">
            <a:avLst/>
          </a:prstGeom>
        </p:spPr>
      </p:pic>
      <p:cxnSp>
        <p:nvCxnSpPr>
          <p:cNvPr id="49" name="Connecteur droit avec flèche 30">
            <a:extLst>
              <a:ext uri="{FF2B5EF4-FFF2-40B4-BE49-F238E27FC236}">
                <a16:creationId xmlns:a16="http://schemas.microsoft.com/office/drawing/2014/main" id="{3FDA47EE-4126-6E2A-1F5D-9C1F14B79273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6354519" y="6036367"/>
            <a:ext cx="1310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0" name="Rounded Rectangle 49"/>
          <p:cNvSpPr/>
          <p:nvPr/>
        </p:nvSpPr>
        <p:spPr>
          <a:xfrm>
            <a:off x="3990174" y="3940175"/>
            <a:ext cx="489752" cy="17145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18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5" grpId="0"/>
      <p:bldP spid="46" grpId="0" animBg="1"/>
      <p:bldP spid="5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27" y="2559256"/>
            <a:ext cx="6179819" cy="3476464"/>
          </a:xfrm>
          <a:prstGeom prst="rect">
            <a:avLst/>
          </a:prstGeom>
        </p:spPr>
      </p:pic>
      <p:grpSp>
        <p:nvGrpSpPr>
          <p:cNvPr id="129" name="Google Shape;1444;p20">
            <a:extLst>
              <a:ext uri="{FF2B5EF4-FFF2-40B4-BE49-F238E27FC236}">
                <a16:creationId xmlns:a16="http://schemas.microsoft.com/office/drawing/2014/main" id="{0A02C89B-8CC4-6C69-C720-A9A2B1D0D862}"/>
              </a:ext>
            </a:extLst>
          </p:cNvPr>
          <p:cNvGrpSpPr/>
          <p:nvPr/>
        </p:nvGrpSpPr>
        <p:grpSpPr>
          <a:xfrm>
            <a:off x="2796920" y="61505"/>
            <a:ext cx="7866999" cy="504057"/>
            <a:chOff x="841108" y="1294358"/>
            <a:chExt cx="7475308" cy="508077"/>
          </a:xfrm>
        </p:grpSpPr>
        <p:sp>
          <p:nvSpPr>
            <p:cNvPr id="130" name="Google Shape;1445;p20">
              <a:extLst>
                <a:ext uri="{FF2B5EF4-FFF2-40B4-BE49-F238E27FC236}">
                  <a16:creationId xmlns:a16="http://schemas.microsoft.com/office/drawing/2014/main" id="{D1BD4706-C3E9-5498-E2FF-8D9924D8A7FC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1" name="Google Shape;1446;p20">
              <a:extLst>
                <a:ext uri="{FF2B5EF4-FFF2-40B4-BE49-F238E27FC236}">
                  <a16:creationId xmlns:a16="http://schemas.microsoft.com/office/drawing/2014/main" id="{46B296D1-AB1F-661A-DD7E-183EBB06DE24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" name="Google Shape;1447;p20">
              <a:extLst>
                <a:ext uri="{FF2B5EF4-FFF2-40B4-BE49-F238E27FC236}">
                  <a16:creationId xmlns:a16="http://schemas.microsoft.com/office/drawing/2014/main" id="{446C0784-5DF9-149E-2804-2B3E9E179E0B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4" name="Google Shape;1448;p20">
            <a:extLst>
              <a:ext uri="{FF2B5EF4-FFF2-40B4-BE49-F238E27FC236}">
                <a16:creationId xmlns:a16="http://schemas.microsoft.com/office/drawing/2014/main" id="{EC510A2B-4097-8F7A-A953-F3ABA1075CAB}"/>
              </a:ext>
            </a:extLst>
          </p:cNvPr>
          <p:cNvSpPr/>
          <p:nvPr/>
        </p:nvSpPr>
        <p:spPr>
          <a:xfrm>
            <a:off x="4092169" y="89684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Réalisation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5" name="Google Shape;1449;p20">
            <a:extLst>
              <a:ext uri="{FF2B5EF4-FFF2-40B4-BE49-F238E27FC236}">
                <a16:creationId xmlns:a16="http://schemas.microsoft.com/office/drawing/2014/main" id="{B23FCAF2-B322-7ADF-5A84-CE9197FBE9C0}"/>
              </a:ext>
            </a:extLst>
          </p:cNvPr>
          <p:cNvSpPr/>
          <p:nvPr/>
        </p:nvSpPr>
        <p:spPr>
          <a:xfrm>
            <a:off x="2885531" y="52958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137" name="Google Shape;1451;p20">
            <a:extLst>
              <a:ext uri="{FF2B5EF4-FFF2-40B4-BE49-F238E27FC236}">
                <a16:creationId xmlns:a16="http://schemas.microsoft.com/office/drawing/2014/main" id="{A296DD99-92C9-D771-3D37-A0A8FD4F54C1}"/>
              </a:ext>
            </a:extLst>
          </p:cNvPr>
          <p:cNvSpPr/>
          <p:nvPr/>
        </p:nvSpPr>
        <p:spPr>
          <a:xfrm>
            <a:off x="1750862" y="50530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141" name="Google Shape;1452;p20">
            <a:extLst>
              <a:ext uri="{FF2B5EF4-FFF2-40B4-BE49-F238E27FC236}">
                <a16:creationId xmlns:a16="http://schemas.microsoft.com/office/drawing/2014/main" id="{811AA03D-F3DB-9569-CCDB-1541AE71F640}"/>
              </a:ext>
            </a:extLst>
          </p:cNvPr>
          <p:cNvSpPr/>
          <p:nvPr/>
        </p:nvSpPr>
        <p:spPr>
          <a:xfrm>
            <a:off x="2292864" y="4835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143" name="Google Shape;1453;p20">
            <a:extLst>
              <a:ext uri="{FF2B5EF4-FFF2-40B4-BE49-F238E27FC236}">
                <a16:creationId xmlns:a16="http://schemas.microsoft.com/office/drawing/2014/main" id="{3F120C76-6619-B8F1-E3A5-35E8E3CA9B89}"/>
              </a:ext>
            </a:extLst>
          </p:cNvPr>
          <p:cNvSpPr/>
          <p:nvPr/>
        </p:nvSpPr>
        <p:spPr>
          <a:xfrm>
            <a:off x="3478198" y="48537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144" name="Google Shape;1457;p20">
            <a:extLst>
              <a:ext uri="{FF2B5EF4-FFF2-40B4-BE49-F238E27FC236}">
                <a16:creationId xmlns:a16="http://schemas.microsoft.com/office/drawing/2014/main" id="{40FA1301-F580-91EB-BD95-3F034D094B04}"/>
              </a:ext>
            </a:extLst>
          </p:cNvPr>
          <p:cNvSpPr/>
          <p:nvPr/>
        </p:nvSpPr>
        <p:spPr>
          <a:xfrm>
            <a:off x="10243553" y="44579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03" name="Google Shape;1184;p12">
            <a:extLst>
              <a:ext uri="{FF2B5EF4-FFF2-40B4-BE49-F238E27FC236}">
                <a16:creationId xmlns:a16="http://schemas.microsoft.com/office/drawing/2014/main" id="{08BA5131-647F-C5AC-81B4-FB056F345DB6}"/>
              </a:ext>
            </a:extLst>
          </p:cNvPr>
          <p:cNvSpPr/>
          <p:nvPr/>
        </p:nvSpPr>
        <p:spPr>
          <a:xfrm>
            <a:off x="2865843" y="750217"/>
            <a:ext cx="122187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1185;p12">
            <a:extLst>
              <a:ext uri="{FF2B5EF4-FFF2-40B4-BE49-F238E27FC236}">
                <a16:creationId xmlns:a16="http://schemas.microsoft.com/office/drawing/2014/main" id="{3A84A75F-F4EA-E91A-8CFB-2D8AB0160FA1}"/>
              </a:ext>
            </a:extLst>
          </p:cNvPr>
          <p:cNvSpPr txBox="1"/>
          <p:nvPr/>
        </p:nvSpPr>
        <p:spPr>
          <a:xfrm>
            <a:off x="2303857" y="839879"/>
            <a:ext cx="234464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ETL Template</a:t>
            </a:r>
            <a:endParaRPr sz="1300" b="1" dirty="0">
              <a:solidFill>
                <a:schemeClr val="bg1">
                  <a:lumMod val="75000"/>
                </a:schemeClr>
              </a:solidFill>
              <a:latin typeface="Cambria"/>
              <a:ea typeface="Cambria"/>
            </a:endParaRPr>
          </a:p>
        </p:txBody>
      </p:sp>
      <p:sp>
        <p:nvSpPr>
          <p:cNvPr id="219" name="Google Shape;1188;p12">
            <a:extLst>
              <a:ext uri="{FF2B5EF4-FFF2-40B4-BE49-F238E27FC236}">
                <a16:creationId xmlns:a16="http://schemas.microsoft.com/office/drawing/2014/main" id="{3806C5E6-D4EB-2F93-AD09-C127E853748E}"/>
              </a:ext>
            </a:extLst>
          </p:cNvPr>
          <p:cNvSpPr/>
          <p:nvPr/>
        </p:nvSpPr>
        <p:spPr>
          <a:xfrm>
            <a:off x="4214808" y="747778"/>
            <a:ext cx="1310945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0" name="Google Shape;1192;p12">
            <a:extLst>
              <a:ext uri="{FF2B5EF4-FFF2-40B4-BE49-F238E27FC236}">
                <a16:creationId xmlns:a16="http://schemas.microsoft.com/office/drawing/2014/main" id="{AA2AEAA4-095E-8E8A-4AD2-CFF2F1F71429}"/>
              </a:ext>
            </a:extLst>
          </p:cNvPr>
          <p:cNvSpPr/>
          <p:nvPr/>
        </p:nvSpPr>
        <p:spPr>
          <a:xfrm rot="10800000" flipH="1">
            <a:off x="7353321" y="619380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5657620" y="747777"/>
            <a:ext cx="104284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5557813" y="839879"/>
            <a:ext cx="1241055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Log Insights</a:t>
            </a:r>
            <a:endParaRPr lang="fr-F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3" name="Google Shape;1189;p12">
            <a:extLst>
              <a:ext uri="{FF2B5EF4-FFF2-40B4-BE49-F238E27FC236}">
                <a16:creationId xmlns:a16="http://schemas.microsoft.com/office/drawing/2014/main" id="{FD534DF4-5828-9C13-0B75-2C7241FF9746}"/>
              </a:ext>
            </a:extLst>
          </p:cNvPr>
          <p:cNvSpPr txBox="1"/>
          <p:nvPr/>
        </p:nvSpPr>
        <p:spPr>
          <a:xfrm>
            <a:off x="4087716" y="777951"/>
            <a:ext cx="152450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Orchestration des </a:t>
            </a:r>
            <a:r>
              <a:rPr lang="fr-FR" sz="1300" b="1" dirty="0" err="1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worfklows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4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6809897" y="747777"/>
            <a:ext cx="1252139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6710091" y="839879"/>
            <a:ext cx="155962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Tableau de bord</a:t>
            </a:r>
            <a:endParaRPr lang="fr-F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6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8193902" y="747777"/>
            <a:ext cx="1252139" cy="4571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8040160" y="839879"/>
            <a:ext cx="155962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rgbClr val="BFBFBF"/>
                </a:solidFill>
                <a:latin typeface="Cambria"/>
                <a:ea typeface="Cambria"/>
                <a:cs typeface="Cambria"/>
                <a:sym typeface="Cambria"/>
              </a:rPr>
              <a:t>Portail web</a:t>
            </a:r>
            <a:endParaRPr lang="fr-FR" sz="1200" dirty="0"/>
          </a:p>
        </p:txBody>
      </p:sp>
      <p:grpSp>
        <p:nvGrpSpPr>
          <p:cNvPr id="228" name="Group 227"/>
          <p:cNvGrpSpPr/>
          <p:nvPr/>
        </p:nvGrpSpPr>
        <p:grpSpPr>
          <a:xfrm>
            <a:off x="5281841" y="1195102"/>
            <a:ext cx="1715243" cy="219481"/>
            <a:chOff x="3098687" y="1229033"/>
            <a:chExt cx="4435660" cy="515088"/>
          </a:xfrm>
        </p:grpSpPr>
        <p:cxnSp>
          <p:nvCxnSpPr>
            <p:cNvPr id="229" name="Connecteur : en arc 59">
              <a:extLst>
                <a:ext uri="{FF2B5EF4-FFF2-40B4-BE49-F238E27FC236}">
                  <a16:creationId xmlns:a16="http://schemas.microsoft.com/office/drawing/2014/main" id="{FB56366C-88B0-56BA-1A00-1D3B8C5C4C84}"/>
                </a:ext>
              </a:extLst>
            </p:cNvPr>
            <p:cNvCxnSpPr/>
            <p:nvPr/>
          </p:nvCxnSpPr>
          <p:spPr>
            <a:xfrm rot="16200000" flipH="1">
              <a:off x="6219067" y="428841"/>
              <a:ext cx="515087" cy="2115473"/>
            </a:xfrm>
            <a:prstGeom prst="curvedConnector3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cteur : en arc 61">
              <a:extLst>
                <a:ext uri="{FF2B5EF4-FFF2-40B4-BE49-F238E27FC236}">
                  <a16:creationId xmlns:a16="http://schemas.microsoft.com/office/drawing/2014/main" id="{56B395EC-8C33-D74A-AA37-4B076B6222D7}"/>
                </a:ext>
              </a:extLst>
            </p:cNvPr>
            <p:cNvCxnSpPr/>
            <p:nvPr/>
          </p:nvCxnSpPr>
          <p:spPr>
            <a:xfrm rot="5400000">
              <a:off x="4001237" y="326483"/>
              <a:ext cx="515087" cy="2320187"/>
            </a:xfrm>
            <a:prstGeom prst="curvedConnector3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5418874" y="1229033"/>
              <a:ext cx="0" cy="515087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Rectangle 233"/>
          <p:cNvSpPr/>
          <p:nvPr/>
        </p:nvSpPr>
        <p:spPr>
          <a:xfrm>
            <a:off x="4951462" y="1458472"/>
            <a:ext cx="6543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Résumé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5870847" y="1473935"/>
            <a:ext cx="6703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Chatbot</a:t>
            </a:r>
            <a:endParaRPr lang="en-US" sz="1000" b="1" dirty="0">
              <a:solidFill>
                <a:schemeClr val="bg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6707939" y="1468859"/>
            <a:ext cx="16818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lang="fr-FR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é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tection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des anomalies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05" y="3079555"/>
            <a:ext cx="4289822" cy="2434275"/>
          </a:xfrm>
          <a:prstGeom prst="rect">
            <a:avLst/>
          </a:prstGeom>
        </p:spPr>
      </p:pic>
      <p:sp>
        <p:nvSpPr>
          <p:cNvPr id="56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4746701" y="6584202"/>
            <a:ext cx="2743200" cy="306593"/>
          </a:xfrm>
        </p:spPr>
        <p:txBody>
          <a:bodyPr/>
          <a:lstStyle/>
          <a:p>
            <a:fld id="{02CEFE82-39F2-4F47-8A0C-D5AB3496FA5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4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1864180" y="5682794"/>
            <a:ext cx="1283537" cy="788480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Cliquer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ici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pour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acc</a:t>
            </a:r>
            <a:r>
              <a:rPr lang="fr-FR" sz="1200" dirty="0" err="1" smtClean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éder</a:t>
            </a:r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au tableau de bord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(Corps)"/>
            </a:endParaRPr>
          </a:p>
        </p:txBody>
      </p:sp>
      <p:cxnSp>
        <p:nvCxnSpPr>
          <p:cNvPr id="35" name="Connecteur droit avec flèche 30">
            <a:extLst>
              <a:ext uri="{FF2B5EF4-FFF2-40B4-BE49-F238E27FC236}">
                <a16:creationId xmlns:a16="http://schemas.microsoft.com/office/drawing/2014/main" id="{3FDA47EE-4126-6E2A-1F5D-9C1F14B79273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2502408" y="5164667"/>
            <a:ext cx="3541" cy="518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50" idx="3"/>
          </p:cNvCxnSpPr>
          <p:nvPr/>
        </p:nvCxnSpPr>
        <p:spPr>
          <a:xfrm flipV="1">
            <a:off x="4653227" y="4291613"/>
            <a:ext cx="700750" cy="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9358179" y="1414583"/>
            <a:ext cx="1733493" cy="788480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Cliquer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ici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 pour returner au page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d’accueil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(Corps)"/>
            </a:endParaRPr>
          </a:p>
        </p:txBody>
      </p:sp>
      <p:cxnSp>
        <p:nvCxnSpPr>
          <p:cNvPr id="18" name="Elbow Connector 17"/>
          <p:cNvCxnSpPr>
            <a:stCxn id="45" idx="3"/>
            <a:endCxn id="24" idx="0"/>
          </p:cNvCxnSpPr>
          <p:nvPr/>
        </p:nvCxnSpPr>
        <p:spPr>
          <a:xfrm>
            <a:off x="11091672" y="1808823"/>
            <a:ext cx="297232" cy="7793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1234387" y="2588131"/>
            <a:ext cx="309034" cy="23434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233153" y="4561378"/>
            <a:ext cx="563767" cy="60328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3453443" y="2183228"/>
            <a:ext cx="729883" cy="256327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KPIs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(Corps)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437837" y="2763625"/>
            <a:ext cx="2756066" cy="42132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40" idx="3"/>
          </p:cNvCxnSpPr>
          <p:nvPr/>
        </p:nvCxnSpPr>
        <p:spPr>
          <a:xfrm>
            <a:off x="4183326" y="2311392"/>
            <a:ext cx="1238954" cy="382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7913144" y="2057980"/>
            <a:ext cx="729883" cy="256327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Filtres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(Corps)"/>
            </a:endParaRPr>
          </a:p>
        </p:txBody>
      </p:sp>
      <p:cxnSp>
        <p:nvCxnSpPr>
          <p:cNvPr id="52" name="Straight Arrow Connector 51"/>
          <p:cNvCxnSpPr>
            <a:stCxn id="51" idx="3"/>
            <a:endCxn id="53" idx="0"/>
          </p:cNvCxnSpPr>
          <p:nvPr/>
        </p:nvCxnSpPr>
        <p:spPr>
          <a:xfrm>
            <a:off x="8643027" y="2186144"/>
            <a:ext cx="1200206" cy="629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8222777" y="2815707"/>
            <a:ext cx="3240911" cy="37224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35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5" grpId="0" animBg="1"/>
      <p:bldP spid="24" grpId="0" animBg="1"/>
      <p:bldP spid="61" grpId="0" animBg="1"/>
      <p:bldP spid="40" grpId="0" animBg="1"/>
      <p:bldP spid="41" grpId="0" animBg="1"/>
      <p:bldP spid="51" grpId="0" animBg="1"/>
      <p:bldP spid="5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"/>
          <p:cNvSpPr/>
          <p:nvPr/>
        </p:nvSpPr>
        <p:spPr>
          <a:xfrm>
            <a:off x="9854793" y="68779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/>
          </a:p>
        </p:txBody>
      </p:sp>
      <p:sp>
        <p:nvSpPr>
          <p:cNvPr id="752" name="Google Shape;752;p3"/>
          <p:cNvSpPr/>
          <p:nvPr/>
        </p:nvSpPr>
        <p:spPr>
          <a:xfrm>
            <a:off x="10447460" y="73383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grpSp>
        <p:nvGrpSpPr>
          <p:cNvPr id="754" name="Google Shape;754;p3"/>
          <p:cNvGrpSpPr/>
          <p:nvPr/>
        </p:nvGrpSpPr>
        <p:grpSpPr>
          <a:xfrm>
            <a:off x="1510553" y="63228"/>
            <a:ext cx="7724416" cy="504057"/>
            <a:chOff x="841108" y="1294357"/>
            <a:chExt cx="7475309" cy="508077"/>
          </a:xfrm>
        </p:grpSpPr>
        <p:sp>
          <p:nvSpPr>
            <p:cNvPr id="755" name="Google Shape;755;p3"/>
            <p:cNvSpPr/>
            <p:nvPr/>
          </p:nvSpPr>
          <p:spPr>
            <a:xfrm rot="10800000" flipH="1">
              <a:off x="1833138" y="1294357"/>
              <a:ext cx="648327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56" name="Google Shape;756;p3"/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7" name="Google Shape;757;p3"/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58" name="Google Shape;758;p3"/>
          <p:cNvSpPr/>
          <p:nvPr/>
        </p:nvSpPr>
        <p:spPr>
          <a:xfrm>
            <a:off x="2088321" y="63230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759" name="Google Shape;759;p3"/>
          <p:cNvSpPr/>
          <p:nvPr/>
        </p:nvSpPr>
        <p:spPr>
          <a:xfrm>
            <a:off x="9234969" y="70586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760" name="Google Shape;760;p3"/>
          <p:cNvSpPr/>
          <p:nvPr/>
        </p:nvSpPr>
        <p:spPr>
          <a:xfrm>
            <a:off x="2546554" y="117802"/>
            <a:ext cx="344463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Présentation du </a:t>
            </a:r>
            <a:r>
              <a:rPr lang="fr-FR" sz="2000" b="1" dirty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projet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16" name="Google Shape;816;p3"/>
          <p:cNvSpPr/>
          <p:nvPr/>
        </p:nvSpPr>
        <p:spPr>
          <a:xfrm>
            <a:off x="11031565" y="6105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92" name="Google Shape;833;p4">
            <a:extLst>
              <a:ext uri="{FF2B5EF4-FFF2-40B4-BE49-F238E27FC236}">
                <a16:creationId xmlns:a16="http://schemas.microsoft.com/office/drawing/2014/main" id="{5D1CA1F3-BF12-D3CB-4F3D-4A71EDC158D3}"/>
              </a:ext>
            </a:extLst>
          </p:cNvPr>
          <p:cNvSpPr/>
          <p:nvPr/>
        </p:nvSpPr>
        <p:spPr>
          <a:xfrm rot="10800000" flipH="1">
            <a:off x="3656738" y="657973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>
                  <a:lumMod val="5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834;p4">
            <a:extLst>
              <a:ext uri="{FF2B5EF4-FFF2-40B4-BE49-F238E27FC236}">
                <a16:creationId xmlns:a16="http://schemas.microsoft.com/office/drawing/2014/main" id="{D6762C50-97BF-4D99-2C1A-4C9F6BFCD247}"/>
              </a:ext>
            </a:extLst>
          </p:cNvPr>
          <p:cNvSpPr txBox="1"/>
          <p:nvPr/>
        </p:nvSpPr>
        <p:spPr>
          <a:xfrm>
            <a:off x="4427196" y="880051"/>
            <a:ext cx="262027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smtClean="0">
                <a:solidFill>
                  <a:srgbClr val="BFBFBF"/>
                </a:solidFill>
                <a:latin typeface="Cambria"/>
                <a:ea typeface="Cambria"/>
                <a:sym typeface="Cambria"/>
              </a:rPr>
              <a:t>Contexte &amp; </a:t>
            </a:r>
            <a:r>
              <a:rPr lang="fr-FR" sz="1400" b="1" dirty="0" err="1" smtClean="0">
                <a:solidFill>
                  <a:srgbClr val="BFBFBF"/>
                </a:solidFill>
                <a:latin typeface="Cambria"/>
                <a:ea typeface="Cambria"/>
                <a:sym typeface="Cambria"/>
              </a:rPr>
              <a:t>Problé</a:t>
            </a:r>
            <a:r>
              <a:rPr lang="en-US" sz="1400" b="1" dirty="0" err="1" smtClean="0">
                <a:solidFill>
                  <a:srgbClr val="BFBFBF"/>
                </a:solidFill>
                <a:latin typeface="Cambria"/>
                <a:ea typeface="Cambria"/>
                <a:sym typeface="Cambria"/>
              </a:rPr>
              <a:t>matique</a:t>
            </a:r>
            <a:endParaRPr lang="fr-FR" sz="1400" dirty="0"/>
          </a:p>
        </p:txBody>
      </p:sp>
      <p:sp>
        <p:nvSpPr>
          <p:cNvPr id="94" name="Google Shape;835;p4">
            <a:extLst>
              <a:ext uri="{FF2B5EF4-FFF2-40B4-BE49-F238E27FC236}">
                <a16:creationId xmlns:a16="http://schemas.microsoft.com/office/drawing/2014/main" id="{CEA27DD6-A0BA-9E3D-50A0-F5437B588EE4}"/>
              </a:ext>
            </a:extLst>
          </p:cNvPr>
          <p:cNvSpPr/>
          <p:nvPr/>
        </p:nvSpPr>
        <p:spPr>
          <a:xfrm>
            <a:off x="2912283" y="809921"/>
            <a:ext cx="1709878" cy="5189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>
                  <a:lumMod val="5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" name="Google Shape;873;p4">
            <a:extLst>
              <a:ext uri="{FF2B5EF4-FFF2-40B4-BE49-F238E27FC236}">
                <a16:creationId xmlns:a16="http://schemas.microsoft.com/office/drawing/2014/main" id="{1B086E83-F969-4B08-F570-E24E4E434ABC}"/>
              </a:ext>
            </a:extLst>
          </p:cNvPr>
          <p:cNvSpPr txBox="1"/>
          <p:nvPr/>
        </p:nvSpPr>
        <p:spPr>
          <a:xfrm>
            <a:off x="2960106" y="881114"/>
            <a:ext cx="1776960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Organisme d’accueil</a:t>
            </a:r>
            <a:endParaRPr lang="fr-F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2" name="Google Shape;847;p4">
            <a:extLst>
              <a:ext uri="{FF2B5EF4-FFF2-40B4-BE49-F238E27FC236}">
                <a16:creationId xmlns:a16="http://schemas.microsoft.com/office/drawing/2014/main" id="{C4567AAE-1CF4-544C-F976-3388BBB2D876}"/>
              </a:ext>
            </a:extLst>
          </p:cNvPr>
          <p:cNvSpPr/>
          <p:nvPr/>
        </p:nvSpPr>
        <p:spPr>
          <a:xfrm flipV="1">
            <a:off x="4669127" y="815116"/>
            <a:ext cx="2170279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847;p4">
            <a:extLst>
              <a:ext uri="{FF2B5EF4-FFF2-40B4-BE49-F238E27FC236}">
                <a16:creationId xmlns:a16="http://schemas.microsoft.com/office/drawing/2014/main" id="{D1619649-B108-D782-5037-27FCF2CCFBBD}"/>
              </a:ext>
            </a:extLst>
          </p:cNvPr>
          <p:cNvSpPr/>
          <p:nvPr/>
        </p:nvSpPr>
        <p:spPr>
          <a:xfrm flipV="1">
            <a:off x="6913185" y="812086"/>
            <a:ext cx="840027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847;p4">
            <a:extLst>
              <a:ext uri="{FF2B5EF4-FFF2-40B4-BE49-F238E27FC236}">
                <a16:creationId xmlns:a16="http://schemas.microsoft.com/office/drawing/2014/main" id="{2A7972B6-468D-27AC-03AA-D9325F60089C}"/>
              </a:ext>
            </a:extLst>
          </p:cNvPr>
          <p:cNvSpPr/>
          <p:nvPr/>
        </p:nvSpPr>
        <p:spPr>
          <a:xfrm flipV="1">
            <a:off x="7789318" y="812086"/>
            <a:ext cx="933991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Rectangle : coins arrondis 46">
            <a:extLst>
              <a:ext uri="{FF2B5EF4-FFF2-40B4-BE49-F238E27FC236}">
                <a16:creationId xmlns:a16="http://schemas.microsoft.com/office/drawing/2014/main" id="{E83BA53A-A2E5-AAA5-5953-4DBEA7E86244}"/>
              </a:ext>
            </a:extLst>
          </p:cNvPr>
          <p:cNvSpPr/>
          <p:nvPr/>
        </p:nvSpPr>
        <p:spPr>
          <a:xfrm>
            <a:off x="6821096" y="881471"/>
            <a:ext cx="985028" cy="2678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Objectifs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5" name="Rectangle : coins arrondis 47">
            <a:extLst>
              <a:ext uri="{FF2B5EF4-FFF2-40B4-BE49-F238E27FC236}">
                <a16:creationId xmlns:a16="http://schemas.microsoft.com/office/drawing/2014/main" id="{A369BABB-D073-B46B-C21F-36C9AE967966}"/>
              </a:ext>
            </a:extLst>
          </p:cNvPr>
          <p:cNvSpPr/>
          <p:nvPr/>
        </p:nvSpPr>
        <p:spPr>
          <a:xfrm>
            <a:off x="7687554" y="907551"/>
            <a:ext cx="1188320" cy="215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Planification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75" y="2044482"/>
            <a:ext cx="8330127" cy="389877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361" y="2068941"/>
            <a:ext cx="1641687" cy="4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6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444;p20">
            <a:extLst>
              <a:ext uri="{FF2B5EF4-FFF2-40B4-BE49-F238E27FC236}">
                <a16:creationId xmlns:a16="http://schemas.microsoft.com/office/drawing/2014/main" id="{0A02C89B-8CC4-6C69-C720-A9A2B1D0D862}"/>
              </a:ext>
            </a:extLst>
          </p:cNvPr>
          <p:cNvGrpSpPr/>
          <p:nvPr/>
        </p:nvGrpSpPr>
        <p:grpSpPr>
          <a:xfrm>
            <a:off x="2796920" y="61505"/>
            <a:ext cx="7866999" cy="504057"/>
            <a:chOff x="841108" y="1294358"/>
            <a:chExt cx="7475308" cy="508077"/>
          </a:xfrm>
        </p:grpSpPr>
        <p:sp>
          <p:nvSpPr>
            <p:cNvPr id="130" name="Google Shape;1445;p20">
              <a:extLst>
                <a:ext uri="{FF2B5EF4-FFF2-40B4-BE49-F238E27FC236}">
                  <a16:creationId xmlns:a16="http://schemas.microsoft.com/office/drawing/2014/main" id="{D1BD4706-C3E9-5498-E2FF-8D9924D8A7FC}"/>
                </a:ext>
              </a:extLst>
            </p:cNvPr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1" name="Google Shape;1446;p20">
              <a:extLst>
                <a:ext uri="{FF2B5EF4-FFF2-40B4-BE49-F238E27FC236}">
                  <a16:creationId xmlns:a16="http://schemas.microsoft.com/office/drawing/2014/main" id="{46B296D1-AB1F-661A-DD7E-183EBB06DE24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" name="Google Shape;1447;p20">
              <a:extLst>
                <a:ext uri="{FF2B5EF4-FFF2-40B4-BE49-F238E27FC236}">
                  <a16:creationId xmlns:a16="http://schemas.microsoft.com/office/drawing/2014/main" id="{446C0784-5DF9-149E-2804-2B3E9E179E0B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4" name="Google Shape;1448;p20">
            <a:extLst>
              <a:ext uri="{FF2B5EF4-FFF2-40B4-BE49-F238E27FC236}">
                <a16:creationId xmlns:a16="http://schemas.microsoft.com/office/drawing/2014/main" id="{EC510A2B-4097-8F7A-A953-F3ABA1075CAB}"/>
              </a:ext>
            </a:extLst>
          </p:cNvPr>
          <p:cNvSpPr/>
          <p:nvPr/>
        </p:nvSpPr>
        <p:spPr>
          <a:xfrm>
            <a:off x="4092169" y="89684"/>
            <a:ext cx="35727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Réalisation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5" name="Google Shape;1449;p20">
            <a:extLst>
              <a:ext uri="{FF2B5EF4-FFF2-40B4-BE49-F238E27FC236}">
                <a16:creationId xmlns:a16="http://schemas.microsoft.com/office/drawing/2014/main" id="{B23FCAF2-B322-7ADF-5A84-CE9197FBE9C0}"/>
              </a:ext>
            </a:extLst>
          </p:cNvPr>
          <p:cNvSpPr/>
          <p:nvPr/>
        </p:nvSpPr>
        <p:spPr>
          <a:xfrm>
            <a:off x="2885531" y="52958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 dirty="0"/>
          </a:p>
        </p:txBody>
      </p:sp>
      <p:sp>
        <p:nvSpPr>
          <p:cNvPr id="137" name="Google Shape;1451;p20">
            <a:extLst>
              <a:ext uri="{FF2B5EF4-FFF2-40B4-BE49-F238E27FC236}">
                <a16:creationId xmlns:a16="http://schemas.microsoft.com/office/drawing/2014/main" id="{A296DD99-92C9-D771-3D37-A0A8FD4F54C1}"/>
              </a:ext>
            </a:extLst>
          </p:cNvPr>
          <p:cNvSpPr/>
          <p:nvPr/>
        </p:nvSpPr>
        <p:spPr>
          <a:xfrm>
            <a:off x="1750862" y="50530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141" name="Google Shape;1452;p20">
            <a:extLst>
              <a:ext uri="{FF2B5EF4-FFF2-40B4-BE49-F238E27FC236}">
                <a16:creationId xmlns:a16="http://schemas.microsoft.com/office/drawing/2014/main" id="{811AA03D-F3DB-9569-CCDB-1541AE71F640}"/>
              </a:ext>
            </a:extLst>
          </p:cNvPr>
          <p:cNvSpPr/>
          <p:nvPr/>
        </p:nvSpPr>
        <p:spPr>
          <a:xfrm>
            <a:off x="2292864" y="4835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143" name="Google Shape;1453;p20">
            <a:extLst>
              <a:ext uri="{FF2B5EF4-FFF2-40B4-BE49-F238E27FC236}">
                <a16:creationId xmlns:a16="http://schemas.microsoft.com/office/drawing/2014/main" id="{3F120C76-6619-B8F1-E3A5-35E8E3CA9B89}"/>
              </a:ext>
            </a:extLst>
          </p:cNvPr>
          <p:cNvSpPr/>
          <p:nvPr/>
        </p:nvSpPr>
        <p:spPr>
          <a:xfrm>
            <a:off x="3478198" y="48537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 dirty="0"/>
          </a:p>
        </p:txBody>
      </p:sp>
      <p:sp>
        <p:nvSpPr>
          <p:cNvPr id="144" name="Google Shape;1457;p20">
            <a:extLst>
              <a:ext uri="{FF2B5EF4-FFF2-40B4-BE49-F238E27FC236}">
                <a16:creationId xmlns:a16="http://schemas.microsoft.com/office/drawing/2014/main" id="{40FA1301-F580-91EB-BD95-3F034D094B04}"/>
              </a:ext>
            </a:extLst>
          </p:cNvPr>
          <p:cNvSpPr/>
          <p:nvPr/>
        </p:nvSpPr>
        <p:spPr>
          <a:xfrm>
            <a:off x="10243553" y="44579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03" name="Google Shape;1184;p12">
            <a:extLst>
              <a:ext uri="{FF2B5EF4-FFF2-40B4-BE49-F238E27FC236}">
                <a16:creationId xmlns:a16="http://schemas.microsoft.com/office/drawing/2014/main" id="{08BA5131-647F-C5AC-81B4-FB056F345DB6}"/>
              </a:ext>
            </a:extLst>
          </p:cNvPr>
          <p:cNvSpPr/>
          <p:nvPr/>
        </p:nvSpPr>
        <p:spPr>
          <a:xfrm>
            <a:off x="2865843" y="747777"/>
            <a:ext cx="122187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1185;p12">
            <a:extLst>
              <a:ext uri="{FF2B5EF4-FFF2-40B4-BE49-F238E27FC236}">
                <a16:creationId xmlns:a16="http://schemas.microsoft.com/office/drawing/2014/main" id="{3A84A75F-F4EA-E91A-8CFB-2D8AB0160FA1}"/>
              </a:ext>
            </a:extLst>
          </p:cNvPr>
          <p:cNvSpPr txBox="1"/>
          <p:nvPr/>
        </p:nvSpPr>
        <p:spPr>
          <a:xfrm>
            <a:off x="2303857" y="839879"/>
            <a:ext cx="234464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ETL Template</a:t>
            </a:r>
            <a:endParaRPr sz="1300" b="1" dirty="0">
              <a:solidFill>
                <a:schemeClr val="bg1">
                  <a:lumMod val="75000"/>
                </a:schemeClr>
              </a:solidFill>
              <a:latin typeface="Cambria"/>
              <a:ea typeface="Cambria"/>
            </a:endParaRPr>
          </a:p>
        </p:txBody>
      </p:sp>
      <p:sp>
        <p:nvSpPr>
          <p:cNvPr id="219" name="Google Shape;1188;p12">
            <a:extLst>
              <a:ext uri="{FF2B5EF4-FFF2-40B4-BE49-F238E27FC236}">
                <a16:creationId xmlns:a16="http://schemas.microsoft.com/office/drawing/2014/main" id="{3806C5E6-D4EB-2F93-AD09-C127E853748E}"/>
              </a:ext>
            </a:extLst>
          </p:cNvPr>
          <p:cNvSpPr/>
          <p:nvPr/>
        </p:nvSpPr>
        <p:spPr>
          <a:xfrm>
            <a:off x="4214808" y="747778"/>
            <a:ext cx="1310945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0" name="Google Shape;1192;p12">
            <a:extLst>
              <a:ext uri="{FF2B5EF4-FFF2-40B4-BE49-F238E27FC236}">
                <a16:creationId xmlns:a16="http://schemas.microsoft.com/office/drawing/2014/main" id="{AA2AEAA4-095E-8E8A-4AD2-CFF2F1F71429}"/>
              </a:ext>
            </a:extLst>
          </p:cNvPr>
          <p:cNvSpPr/>
          <p:nvPr/>
        </p:nvSpPr>
        <p:spPr>
          <a:xfrm rot="10800000" flipH="1">
            <a:off x="8733102" y="619380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5657620" y="747777"/>
            <a:ext cx="104284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5557813" y="839879"/>
            <a:ext cx="1241055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Log Insights</a:t>
            </a:r>
            <a:endParaRPr lang="fr-F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3" name="Google Shape;1189;p12">
            <a:extLst>
              <a:ext uri="{FF2B5EF4-FFF2-40B4-BE49-F238E27FC236}">
                <a16:creationId xmlns:a16="http://schemas.microsoft.com/office/drawing/2014/main" id="{FD534DF4-5828-9C13-0B75-2C7241FF9746}"/>
              </a:ext>
            </a:extLst>
          </p:cNvPr>
          <p:cNvSpPr txBox="1"/>
          <p:nvPr/>
        </p:nvSpPr>
        <p:spPr>
          <a:xfrm>
            <a:off x="4087716" y="777951"/>
            <a:ext cx="152450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Orchestration des </a:t>
            </a:r>
            <a:r>
              <a:rPr lang="fr-FR" sz="1300" b="1" dirty="0" err="1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worfklows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4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6809897" y="747777"/>
            <a:ext cx="1252139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6710091" y="839879"/>
            <a:ext cx="155962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Tableau de bord</a:t>
            </a:r>
            <a:endParaRPr lang="fr-F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6" name="Google Shape;1190;p12">
            <a:extLst>
              <a:ext uri="{FF2B5EF4-FFF2-40B4-BE49-F238E27FC236}">
                <a16:creationId xmlns:a16="http://schemas.microsoft.com/office/drawing/2014/main" id="{9736AF25-87FB-3F8A-3CF2-4DC7F02CCF6E}"/>
              </a:ext>
            </a:extLst>
          </p:cNvPr>
          <p:cNvSpPr/>
          <p:nvPr/>
        </p:nvSpPr>
        <p:spPr>
          <a:xfrm>
            <a:off x="8193902" y="747777"/>
            <a:ext cx="1252139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1191;p12">
            <a:extLst>
              <a:ext uri="{FF2B5EF4-FFF2-40B4-BE49-F238E27FC236}">
                <a16:creationId xmlns:a16="http://schemas.microsoft.com/office/drawing/2014/main" id="{65FEC4E7-91E7-938A-39C9-04F1870D4DEB}"/>
              </a:ext>
            </a:extLst>
          </p:cNvPr>
          <p:cNvSpPr txBox="1"/>
          <p:nvPr/>
        </p:nvSpPr>
        <p:spPr>
          <a:xfrm>
            <a:off x="8040160" y="839879"/>
            <a:ext cx="1559621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Portail web</a:t>
            </a:r>
            <a:endParaRPr lang="fr-F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28" name="Group 227"/>
          <p:cNvGrpSpPr/>
          <p:nvPr/>
        </p:nvGrpSpPr>
        <p:grpSpPr>
          <a:xfrm>
            <a:off x="5281841" y="1195102"/>
            <a:ext cx="1715243" cy="219481"/>
            <a:chOff x="3098687" y="1229033"/>
            <a:chExt cx="4435660" cy="515088"/>
          </a:xfrm>
        </p:grpSpPr>
        <p:cxnSp>
          <p:nvCxnSpPr>
            <p:cNvPr id="229" name="Connecteur : en arc 59">
              <a:extLst>
                <a:ext uri="{FF2B5EF4-FFF2-40B4-BE49-F238E27FC236}">
                  <a16:creationId xmlns:a16="http://schemas.microsoft.com/office/drawing/2014/main" id="{FB56366C-88B0-56BA-1A00-1D3B8C5C4C84}"/>
                </a:ext>
              </a:extLst>
            </p:cNvPr>
            <p:cNvCxnSpPr/>
            <p:nvPr/>
          </p:nvCxnSpPr>
          <p:spPr>
            <a:xfrm rot="16200000" flipH="1">
              <a:off x="6219067" y="428841"/>
              <a:ext cx="515087" cy="2115473"/>
            </a:xfrm>
            <a:prstGeom prst="curvedConnector3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cteur : en arc 61">
              <a:extLst>
                <a:ext uri="{FF2B5EF4-FFF2-40B4-BE49-F238E27FC236}">
                  <a16:creationId xmlns:a16="http://schemas.microsoft.com/office/drawing/2014/main" id="{56B395EC-8C33-D74A-AA37-4B076B6222D7}"/>
                </a:ext>
              </a:extLst>
            </p:cNvPr>
            <p:cNvCxnSpPr/>
            <p:nvPr/>
          </p:nvCxnSpPr>
          <p:spPr>
            <a:xfrm rot="5400000">
              <a:off x="4001237" y="326483"/>
              <a:ext cx="515087" cy="2320187"/>
            </a:xfrm>
            <a:prstGeom prst="curvedConnector3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5418874" y="1229033"/>
              <a:ext cx="0" cy="515087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Rectangle 233"/>
          <p:cNvSpPr/>
          <p:nvPr/>
        </p:nvSpPr>
        <p:spPr>
          <a:xfrm>
            <a:off x="4951462" y="1458472"/>
            <a:ext cx="6543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Résumé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5870847" y="1473935"/>
            <a:ext cx="6703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Chatbot</a:t>
            </a:r>
            <a:endParaRPr lang="en-US" sz="1000" b="1" dirty="0">
              <a:solidFill>
                <a:schemeClr val="bg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6707939" y="1468859"/>
            <a:ext cx="16818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lang="fr-FR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é</a:t>
            </a:r>
            <a:r>
              <a:rPr lang="en-US" sz="1000" b="1" dirty="0" err="1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tection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des anomalies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89" y="2756415"/>
            <a:ext cx="5714957" cy="29656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900" y="2756414"/>
            <a:ext cx="5333271" cy="2965633"/>
          </a:xfrm>
          <a:prstGeom prst="rect">
            <a:avLst/>
          </a:prstGeom>
        </p:spPr>
      </p:pic>
      <p:sp>
        <p:nvSpPr>
          <p:cNvPr id="35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2630182" y="5789423"/>
            <a:ext cx="1201404" cy="465423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Page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d’accueil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(Corps)"/>
            </a:endParaRPr>
          </a:p>
        </p:txBody>
      </p:sp>
      <p:sp>
        <p:nvSpPr>
          <p:cNvPr id="36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8488833" y="5789423"/>
            <a:ext cx="1319310" cy="465423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Page de support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(Corps)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6203677" y="3455469"/>
            <a:ext cx="0" cy="1549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920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9"/>
          <p:cNvGrpSpPr/>
          <p:nvPr/>
        </p:nvGrpSpPr>
        <p:grpSpPr>
          <a:xfrm>
            <a:off x="2772051" y="61505"/>
            <a:ext cx="7475308" cy="504057"/>
            <a:chOff x="841108" y="1294358"/>
            <a:chExt cx="7475308" cy="508077"/>
          </a:xfrm>
        </p:grpSpPr>
        <p:sp>
          <p:nvSpPr>
            <p:cNvPr id="2107" name="Google Shape;2107;p39"/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108" name="Google Shape;2108;p39"/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09" name="Google Shape;2109;p39"/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110" name="Google Shape;2110;p39"/>
          <p:cNvSpPr/>
          <p:nvPr/>
        </p:nvSpPr>
        <p:spPr>
          <a:xfrm>
            <a:off x="5095423" y="100438"/>
            <a:ext cx="14829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12" name="Google Shape;2112;p39"/>
          <p:cNvSpPr/>
          <p:nvPr/>
        </p:nvSpPr>
        <p:spPr>
          <a:xfrm>
            <a:off x="2088321" y="52911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2113" name="Google Shape;2113;p39"/>
          <p:cNvSpPr/>
          <p:nvPr/>
        </p:nvSpPr>
        <p:spPr>
          <a:xfrm>
            <a:off x="2630323" y="50732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2114" name="Google Shape;2114;p39"/>
          <p:cNvSpPr/>
          <p:nvPr/>
        </p:nvSpPr>
        <p:spPr>
          <a:xfrm>
            <a:off x="3815657" y="5806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sp>
        <p:nvSpPr>
          <p:cNvPr id="2115" name="Google Shape;2115;p39"/>
          <p:cNvSpPr/>
          <p:nvPr/>
        </p:nvSpPr>
        <p:spPr>
          <a:xfrm>
            <a:off x="4386549" y="6010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116" name="Google Shape;2116;p39"/>
          <p:cNvSpPr/>
          <p:nvPr/>
        </p:nvSpPr>
        <p:spPr>
          <a:xfrm>
            <a:off x="3222990" y="55339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/>
          </a:p>
        </p:txBody>
      </p:sp>
      <p:sp>
        <p:nvSpPr>
          <p:cNvPr id="20" name="Google Shape;1184;p12">
            <a:extLst>
              <a:ext uri="{FF2B5EF4-FFF2-40B4-BE49-F238E27FC236}">
                <a16:creationId xmlns:a16="http://schemas.microsoft.com/office/drawing/2014/main" id="{08BA5131-647F-C5AC-81B4-FB056F345DB6}"/>
              </a:ext>
            </a:extLst>
          </p:cNvPr>
          <p:cNvSpPr/>
          <p:nvPr/>
        </p:nvSpPr>
        <p:spPr>
          <a:xfrm>
            <a:off x="5267520" y="747777"/>
            <a:ext cx="1221874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1185;p12">
            <a:extLst>
              <a:ext uri="{FF2B5EF4-FFF2-40B4-BE49-F238E27FC236}">
                <a16:creationId xmlns:a16="http://schemas.microsoft.com/office/drawing/2014/main" id="{3A84A75F-F4EA-E91A-8CFB-2D8AB0160FA1}"/>
              </a:ext>
            </a:extLst>
          </p:cNvPr>
          <p:cNvSpPr txBox="1"/>
          <p:nvPr/>
        </p:nvSpPr>
        <p:spPr>
          <a:xfrm>
            <a:off x="4706136" y="793496"/>
            <a:ext cx="234464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Conclusion</a:t>
            </a:r>
            <a:endParaRPr sz="1300" b="1" dirty="0">
              <a:solidFill>
                <a:schemeClr val="accent5">
                  <a:lumMod val="50000"/>
                </a:schemeClr>
              </a:solidFill>
              <a:latin typeface="Cambria"/>
              <a:ea typeface="Cambria"/>
            </a:endParaRPr>
          </a:p>
        </p:txBody>
      </p:sp>
      <p:sp>
        <p:nvSpPr>
          <p:cNvPr id="22" name="Google Shape;1188;p12">
            <a:extLst>
              <a:ext uri="{FF2B5EF4-FFF2-40B4-BE49-F238E27FC236}">
                <a16:creationId xmlns:a16="http://schemas.microsoft.com/office/drawing/2014/main" id="{3806C5E6-D4EB-2F93-AD09-C127E853748E}"/>
              </a:ext>
            </a:extLst>
          </p:cNvPr>
          <p:cNvSpPr/>
          <p:nvPr/>
        </p:nvSpPr>
        <p:spPr>
          <a:xfrm>
            <a:off x="6616485" y="747778"/>
            <a:ext cx="1310945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1189;p12">
            <a:extLst>
              <a:ext uri="{FF2B5EF4-FFF2-40B4-BE49-F238E27FC236}">
                <a16:creationId xmlns:a16="http://schemas.microsoft.com/office/drawing/2014/main" id="{FD534DF4-5828-9C13-0B75-2C7241FF9746}"/>
              </a:ext>
            </a:extLst>
          </p:cNvPr>
          <p:cNvSpPr txBox="1"/>
          <p:nvPr/>
        </p:nvSpPr>
        <p:spPr>
          <a:xfrm>
            <a:off x="6509705" y="801508"/>
            <a:ext cx="1524503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Perspectives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Google Shape;1192;p12">
            <a:extLst>
              <a:ext uri="{FF2B5EF4-FFF2-40B4-BE49-F238E27FC236}">
                <a16:creationId xmlns:a16="http://schemas.microsoft.com/office/drawing/2014/main" id="{AA2AEAA4-095E-8E8A-4AD2-CFF2F1F71429}"/>
              </a:ext>
            </a:extLst>
          </p:cNvPr>
          <p:cNvSpPr/>
          <p:nvPr/>
        </p:nvSpPr>
        <p:spPr>
          <a:xfrm rot="10800000" flipH="1">
            <a:off x="5797506" y="619380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FFBC4F-1336-A69C-3124-E8049D1A2978}"/>
              </a:ext>
            </a:extLst>
          </p:cNvPr>
          <p:cNvSpPr/>
          <p:nvPr/>
        </p:nvSpPr>
        <p:spPr>
          <a:xfrm>
            <a:off x="904245" y="2060102"/>
            <a:ext cx="10383510" cy="3000821"/>
          </a:xfrm>
          <a:prstGeom prst="rect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defTabSz="742950">
              <a:lnSpc>
                <a:spcPct val="150000"/>
              </a:lnSpc>
              <a:spcBef>
                <a:spcPct val="0"/>
              </a:spcBef>
              <a:defRPr/>
            </a:pP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La réalisation de ce projet de fin d'études a permis de développer une solution automatisée pour la gestion des métadonnées au sein du groupe BCP, en se focalisant sur :</a:t>
            </a:r>
          </a:p>
          <a:p>
            <a:pPr defTabSz="742950">
              <a:lnSpc>
                <a:spcPct val="150000"/>
              </a:lnSpc>
              <a:spcBef>
                <a:spcPct val="0"/>
              </a:spcBef>
              <a:defRPr/>
            </a:pPr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7429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L'amélioration de l'ingestion, de la qualité et de la surveillance des métadonnées. </a:t>
            </a:r>
          </a:p>
          <a:p>
            <a:pPr marL="285750" indent="-285750" defTabSz="7429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La mise en place de processus automatisés en utilisant Apache </a:t>
            </a:r>
            <a:r>
              <a:rPr lang="fr-F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NiFi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et des scripts Python, orchestrés par Apache </a:t>
            </a:r>
            <a:r>
              <a:rPr lang="fr-F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Airflow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285750" indent="-285750" defTabSz="7429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L'emploi des </a:t>
            </a:r>
            <a:r>
              <a:rPr lang="fr-F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LLMs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pour résumer le contenu des logs et de détecter les anomalies.</a:t>
            </a:r>
          </a:p>
          <a:p>
            <a:pPr marL="285750" indent="-285750" defTabSz="7429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fr-FR" altLang="en-US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Chatbot</a:t>
            </a:r>
            <a:r>
              <a:rPr lang="fr-FR" alt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interactive pour plus d’insights.</a:t>
            </a:r>
          </a:p>
          <a:p>
            <a:pPr marL="285750" indent="-285750" defTabSz="7429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fr-FR" alt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Tableau de bord pour la surveillance de la qualité</a:t>
            </a:r>
            <a:r>
              <a:rPr lang="en-US" alt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m</a:t>
            </a:r>
            <a:r>
              <a:rPr lang="fr-FR" alt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é</a:t>
            </a:r>
            <a:r>
              <a:rPr lang="en-US" altLang="en-US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tadonn</a:t>
            </a:r>
            <a:r>
              <a:rPr lang="fr-FR" alt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é</a:t>
            </a:r>
            <a:r>
              <a:rPr lang="en-US" alt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 et </a:t>
            </a:r>
            <a:r>
              <a:rPr lang="en-US" altLang="en-US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s’inscrire</a:t>
            </a:r>
            <a:r>
              <a:rPr lang="en-US" alt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dans </a:t>
            </a:r>
            <a:r>
              <a:rPr lang="en-US" altLang="en-US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l’amélioration</a:t>
            </a:r>
            <a:r>
              <a:rPr lang="en-US" alt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continue</a:t>
            </a:r>
            <a:r>
              <a:rPr lang="en-US" altLang="en-US" sz="14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indent="-285750" defTabSz="7429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Portail</a:t>
            </a:r>
            <a:r>
              <a:rPr lang="en-US" altLang="en-US" sz="14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pour </a:t>
            </a:r>
            <a:r>
              <a:rPr lang="en-US" altLang="en-US" sz="14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faciliter</a:t>
            </a:r>
            <a:r>
              <a:rPr lang="en-US" altLang="en-US" sz="14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navigation entre les services d</a:t>
            </a:r>
            <a:r>
              <a:rPr lang="fr-FR" altLang="en-US" sz="14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évelopper</a:t>
            </a:r>
            <a:r>
              <a:rPr lang="en-US" altLang="en-US" sz="14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altLang="en-US" sz="11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4723993" y="6574655"/>
            <a:ext cx="2743200" cy="306593"/>
          </a:xfrm>
        </p:spPr>
        <p:txBody>
          <a:bodyPr/>
          <a:lstStyle/>
          <a:p>
            <a:fld id="{02CEFE82-39F2-4F47-8A0C-D5AB3496FA5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584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9"/>
          <p:cNvGrpSpPr/>
          <p:nvPr/>
        </p:nvGrpSpPr>
        <p:grpSpPr>
          <a:xfrm>
            <a:off x="3188611" y="61505"/>
            <a:ext cx="7475308" cy="504057"/>
            <a:chOff x="841108" y="1294358"/>
            <a:chExt cx="7475308" cy="508077"/>
          </a:xfrm>
        </p:grpSpPr>
        <p:sp>
          <p:nvSpPr>
            <p:cNvPr id="2107" name="Google Shape;2107;p39"/>
            <p:cNvSpPr/>
            <p:nvPr/>
          </p:nvSpPr>
          <p:spPr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108" name="Google Shape;2108;p39"/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09" name="Google Shape;2109;p39"/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112" name="Google Shape;2112;p39"/>
          <p:cNvSpPr/>
          <p:nvPr/>
        </p:nvSpPr>
        <p:spPr>
          <a:xfrm>
            <a:off x="2088321" y="52911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2113" name="Google Shape;2113;p39"/>
          <p:cNvSpPr/>
          <p:nvPr/>
        </p:nvSpPr>
        <p:spPr>
          <a:xfrm>
            <a:off x="2630323" y="50732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2114" name="Google Shape;2114;p39"/>
          <p:cNvSpPr/>
          <p:nvPr/>
        </p:nvSpPr>
        <p:spPr>
          <a:xfrm>
            <a:off x="3815657" y="5806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sp>
        <p:nvSpPr>
          <p:cNvPr id="2115" name="Google Shape;2115;p39"/>
          <p:cNvSpPr/>
          <p:nvPr/>
        </p:nvSpPr>
        <p:spPr>
          <a:xfrm>
            <a:off x="4386549" y="6010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2116" name="Google Shape;2116;p39"/>
          <p:cNvSpPr/>
          <p:nvPr/>
        </p:nvSpPr>
        <p:spPr>
          <a:xfrm>
            <a:off x="3222990" y="55339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/>
          </a:p>
        </p:txBody>
      </p:sp>
      <p:sp>
        <p:nvSpPr>
          <p:cNvPr id="20" name="Google Shape;1184;p12">
            <a:extLst>
              <a:ext uri="{FF2B5EF4-FFF2-40B4-BE49-F238E27FC236}">
                <a16:creationId xmlns:a16="http://schemas.microsoft.com/office/drawing/2014/main" id="{08BA5131-647F-C5AC-81B4-FB056F345DB6}"/>
              </a:ext>
            </a:extLst>
          </p:cNvPr>
          <p:cNvSpPr/>
          <p:nvPr/>
        </p:nvSpPr>
        <p:spPr>
          <a:xfrm>
            <a:off x="5267520" y="747777"/>
            <a:ext cx="122187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1185;p12">
            <a:extLst>
              <a:ext uri="{FF2B5EF4-FFF2-40B4-BE49-F238E27FC236}">
                <a16:creationId xmlns:a16="http://schemas.microsoft.com/office/drawing/2014/main" id="{3A84A75F-F4EA-E91A-8CFB-2D8AB0160FA1}"/>
              </a:ext>
            </a:extLst>
          </p:cNvPr>
          <p:cNvSpPr txBox="1"/>
          <p:nvPr/>
        </p:nvSpPr>
        <p:spPr>
          <a:xfrm>
            <a:off x="4706136" y="793496"/>
            <a:ext cx="234464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Conclusion</a:t>
            </a:r>
            <a:endParaRPr sz="1300" b="1" dirty="0">
              <a:solidFill>
                <a:schemeClr val="bg1">
                  <a:lumMod val="75000"/>
                </a:schemeClr>
              </a:solidFill>
              <a:latin typeface="Cambria"/>
              <a:ea typeface="Cambria"/>
            </a:endParaRPr>
          </a:p>
        </p:txBody>
      </p:sp>
      <p:sp>
        <p:nvSpPr>
          <p:cNvPr id="22" name="Google Shape;1188;p12">
            <a:extLst>
              <a:ext uri="{FF2B5EF4-FFF2-40B4-BE49-F238E27FC236}">
                <a16:creationId xmlns:a16="http://schemas.microsoft.com/office/drawing/2014/main" id="{3806C5E6-D4EB-2F93-AD09-C127E853748E}"/>
              </a:ext>
            </a:extLst>
          </p:cNvPr>
          <p:cNvSpPr/>
          <p:nvPr/>
        </p:nvSpPr>
        <p:spPr>
          <a:xfrm>
            <a:off x="6616485" y="747778"/>
            <a:ext cx="1310945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1189;p12">
            <a:extLst>
              <a:ext uri="{FF2B5EF4-FFF2-40B4-BE49-F238E27FC236}">
                <a16:creationId xmlns:a16="http://schemas.microsoft.com/office/drawing/2014/main" id="{FD534DF4-5828-9C13-0B75-2C7241FF9746}"/>
              </a:ext>
            </a:extLst>
          </p:cNvPr>
          <p:cNvSpPr txBox="1"/>
          <p:nvPr/>
        </p:nvSpPr>
        <p:spPr>
          <a:xfrm>
            <a:off x="6509705" y="801508"/>
            <a:ext cx="1524503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3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Perspectives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5" name="Google Shape;1192;p12">
            <a:extLst>
              <a:ext uri="{FF2B5EF4-FFF2-40B4-BE49-F238E27FC236}">
                <a16:creationId xmlns:a16="http://schemas.microsoft.com/office/drawing/2014/main" id="{AA2AEAA4-095E-8E8A-4AD2-CFF2F1F71429}"/>
              </a:ext>
            </a:extLst>
          </p:cNvPr>
          <p:cNvSpPr/>
          <p:nvPr/>
        </p:nvSpPr>
        <p:spPr>
          <a:xfrm rot="10800000" flipH="1">
            <a:off x="7174071" y="619380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7CC498-DC0D-47C5-A511-27ACF90C618B}"/>
              </a:ext>
            </a:extLst>
          </p:cNvPr>
          <p:cNvSpPr/>
          <p:nvPr/>
        </p:nvSpPr>
        <p:spPr>
          <a:xfrm>
            <a:off x="904245" y="2706433"/>
            <a:ext cx="10383510" cy="1708160"/>
          </a:xfrm>
          <a:prstGeom prst="rect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defTabSz="74295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Le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chantier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est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loin d’être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cloturé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plusieurs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amelioration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peuvent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être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introduites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pour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raffiner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le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système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ça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comprend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285750" indent="-285750" defTabSz="7429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L’implémentation d’une couche de sécurité et de contrôle d’accès en introduisant Apache Knox et Apache Ranger</a:t>
            </a:r>
            <a:r>
              <a:rPr lang="fr-FR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indent="-285750" defTabSz="7429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Ajouter</a:t>
            </a:r>
            <a:r>
              <a:rPr 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le support des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données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non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structurées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indent="-285750" defTabSz="7429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Stocker les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fichiers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Logs dans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une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base de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données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pour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garder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la notion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d’évolution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et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fonction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de temps pour les tableaux de bords et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modèles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LLMs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9" name="Google Shape;2110;p39"/>
          <p:cNvSpPr/>
          <p:nvPr/>
        </p:nvSpPr>
        <p:spPr>
          <a:xfrm>
            <a:off x="5095423" y="100438"/>
            <a:ext cx="14829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07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262964"/>
            <a:ext cx="12192000" cy="12320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noFill/>
          <a:ln w="1460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450" y="424521"/>
            <a:ext cx="2087018" cy="575041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3100255" y="3864186"/>
            <a:ext cx="6114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Automatisation du pipeline de </a:t>
            </a:r>
            <a:r>
              <a:rPr lang="fr-FR" sz="20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mé</a:t>
            </a:r>
            <a:r>
              <a:rPr lang="en-US" sz="20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tadonn</a:t>
            </a:r>
            <a:r>
              <a:rPr lang="fr-FR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é</a:t>
            </a:r>
            <a:r>
              <a:rPr lang="en-US" sz="20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es</a:t>
            </a:r>
            <a:endParaRPr lang="fr-FR" sz="2000" cap="all" dirty="0">
              <a:solidFill>
                <a:schemeClr val="bg1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711804" y="2665021"/>
            <a:ext cx="88913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Réalisé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par: </a:t>
            </a: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EL MAADOUDI </a:t>
            </a:r>
            <a:r>
              <a:rPr lang="en-US" sz="16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Mohamed</a:t>
            </a:r>
            <a:endParaRPr lang="en-US" sz="16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1875623" y="1482806"/>
            <a:ext cx="85637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Projet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 de fin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d'étude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 pour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l'obtention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 du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diplôme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d'ingénieur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d'État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informatique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526941" y="5730811"/>
            <a:ext cx="45615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Mme. MEJBAR Samira </a:t>
            </a:r>
            <a:r>
              <a:rPr lang="fr-FR" sz="14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    </a:t>
            </a:r>
            <a:r>
              <a:rPr lang="fr-FR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( BCP ) |  Encadrante externe</a:t>
            </a:r>
            <a:endParaRPr lang="fr-FR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2891807" y="2517941"/>
            <a:ext cx="653136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1777419" y="5548415"/>
            <a:ext cx="2131655" cy="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720126" y="5179399"/>
            <a:ext cx="2060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Les </a:t>
            </a:r>
            <a:r>
              <a:rPr lang="en-US" sz="1600" i="1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membres</a:t>
            </a:r>
            <a:r>
              <a:rPr lang="en-US" sz="1600" i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de jury :</a:t>
            </a:r>
            <a:endParaRPr lang="en-US" sz="1600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9" y="191863"/>
            <a:ext cx="1040357" cy="104035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536566" y="6084287"/>
            <a:ext cx="4413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Pr. KERZAZI Noureddine </a:t>
            </a:r>
            <a:r>
              <a:rPr lang="fr-FR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( ENSIAS ) | Encadrant interne</a:t>
            </a:r>
            <a:endParaRPr lang="fr-FR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20126" y="5728629"/>
            <a:ext cx="3777117" cy="312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Pr. DAADAOUI Latifa </a:t>
            </a:r>
            <a:r>
              <a:rPr lang="fr-FR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( ENSIAS ) | Examinatrice</a:t>
            </a:r>
            <a:endParaRPr lang="fr-FR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408788" y="450431"/>
            <a:ext cx="73744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cap="all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Université Mohammed V - RABAT</a:t>
            </a:r>
          </a:p>
          <a:p>
            <a:pPr algn="ctr"/>
            <a:r>
              <a:rPr lang="fr-FR" sz="1200" cap="all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École Nationale Supérieure d'Informatique et d'Analyse des </a:t>
            </a:r>
            <a:r>
              <a:rPr lang="fr-FR" sz="1200" cap="all" dirty="0" smtClean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Systèmes</a:t>
            </a:r>
            <a:endParaRPr lang="fr-FR" sz="1200" cap="all" dirty="0">
              <a:solidFill>
                <a:srgbClr val="000000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151859" y="1953795"/>
            <a:ext cx="4011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0" dirty="0" smtClean="0">
                <a:solidFill>
                  <a:srgbClr val="040506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Option </a:t>
            </a:r>
            <a:r>
              <a:rPr lang="fr-FR" sz="1600" b="1" i="0" dirty="0" smtClean="0">
                <a:solidFill>
                  <a:srgbClr val="040506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fr-FR" sz="1600" i="0" dirty="0" smtClean="0">
                <a:solidFill>
                  <a:srgbClr val="040506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Business Intelligence &amp; </a:t>
            </a:r>
            <a:r>
              <a:rPr lang="fr-FR" sz="1600" i="0" dirty="0" err="1" smtClean="0">
                <a:solidFill>
                  <a:srgbClr val="040506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Analytics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79735" y="5170851"/>
            <a:ext cx="1448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Supervis</a:t>
            </a:r>
            <a:r>
              <a:rPr lang="fr-FR" sz="1600" i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é</a:t>
            </a:r>
            <a:r>
              <a:rPr lang="en-US" sz="1600" i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par :</a:t>
            </a:r>
            <a:endParaRPr lang="en-US" sz="1600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6575562" y="5548416"/>
            <a:ext cx="1459727" cy="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720126" y="6046285"/>
            <a:ext cx="3777117" cy="312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Pr. </a:t>
            </a:r>
            <a:r>
              <a:rPr lang="fr-FR" sz="1400" b="1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Ouhejjou</a:t>
            </a:r>
            <a:r>
              <a:rPr lang="fr-FR" sz="14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Omar    </a:t>
            </a:r>
            <a:r>
              <a:rPr lang="fr-FR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( ENSIAS ) | Président</a:t>
            </a:r>
            <a:endParaRPr lang="fr-FR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91808" y="3262965"/>
            <a:ext cx="6531368" cy="123203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66263" y="3454536"/>
            <a:ext cx="358245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Gouvernance</a:t>
            </a:r>
            <a:r>
              <a:rPr lang="en-US" sz="22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 </a:t>
            </a:r>
            <a:r>
              <a:rPr lang="en-US" sz="220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données</a:t>
            </a:r>
            <a:r>
              <a:rPr lang="en-US" sz="22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:</a:t>
            </a:r>
            <a:endParaRPr lang="en-US" sz="2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9" name="Connecteur droit 29">
            <a:extLst>
              <a:ext uri="{FF2B5EF4-FFF2-40B4-BE49-F238E27FC236}">
                <a16:creationId xmlns:a16="http://schemas.microsoft.com/office/drawing/2014/main" id="{63706086-F9C8-DD35-C990-5EBF8A823E96}"/>
              </a:ext>
            </a:extLst>
          </p:cNvPr>
          <p:cNvCxnSpPr/>
          <p:nvPr/>
        </p:nvCxnSpPr>
        <p:spPr>
          <a:xfrm>
            <a:off x="1777419" y="4815315"/>
            <a:ext cx="2958322" cy="0"/>
          </a:xfrm>
          <a:prstGeom prst="straightConnector1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30">
            <a:extLst>
              <a:ext uri="{FF2B5EF4-FFF2-40B4-BE49-F238E27FC236}">
                <a16:creationId xmlns:a16="http://schemas.microsoft.com/office/drawing/2014/main" id="{C492770A-2C76-C259-CA7C-FDBC7AEF1692}"/>
              </a:ext>
            </a:extLst>
          </p:cNvPr>
          <p:cNvCxnSpPr/>
          <p:nvPr/>
        </p:nvCxnSpPr>
        <p:spPr>
          <a:xfrm>
            <a:off x="7498080" y="4815315"/>
            <a:ext cx="3152615" cy="0"/>
          </a:xfrm>
          <a:prstGeom prst="straightConnector1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1">
            <a:extLst>
              <a:ext uri="{FF2B5EF4-FFF2-40B4-BE49-F238E27FC236}">
                <a16:creationId xmlns:a16="http://schemas.microsoft.com/office/drawing/2014/main" id="{01B8B2CC-F2C6-C4FF-C6AC-24AB49F70D4B}"/>
              </a:ext>
            </a:extLst>
          </p:cNvPr>
          <p:cNvSpPr txBox="1"/>
          <p:nvPr/>
        </p:nvSpPr>
        <p:spPr>
          <a:xfrm>
            <a:off x="4436230" y="4636721"/>
            <a:ext cx="3323834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Soutenu le </a:t>
            </a:r>
            <a:r>
              <a:rPr lang="fr-FR" sz="1600" dirty="0" smtClean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10</a:t>
            </a:r>
            <a:r>
              <a:rPr lang="fr-FR" sz="1600" dirty="0" smtClean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juillet </a:t>
            </a:r>
            <a:r>
              <a:rPr lang="fr-FR" sz="1600" dirty="0" smtClean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2024</a:t>
            </a:r>
            <a:endParaRPr lang="fr-FR" sz="1600" dirty="0">
              <a:solidFill>
                <a:srgbClr val="0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2" name="Organigramme : Terminateur 17">
            <a:extLst>
              <a:ext uri="{FF2B5EF4-FFF2-40B4-BE49-F238E27FC236}">
                <a16:creationId xmlns:a16="http://schemas.microsoft.com/office/drawing/2014/main" id="{6A4B6DF4-88B7-CA08-A920-C0F82568AE70}"/>
              </a:ext>
            </a:extLst>
          </p:cNvPr>
          <p:cNvSpPr/>
          <p:nvPr/>
        </p:nvSpPr>
        <p:spPr>
          <a:xfrm>
            <a:off x="545686" y="4344706"/>
            <a:ext cx="11183788" cy="457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0"/>
              <a:gd name="f6" fmla="val 21600"/>
              <a:gd name="f7" fmla="val 3475"/>
              <a:gd name="f8" fmla="val 18125"/>
              <a:gd name="f9" fmla="val 10800"/>
              <a:gd name="f10" fmla="*/ f3 1 21600"/>
              <a:gd name="f11" fmla="*/ f4 1 21600"/>
              <a:gd name="f12" fmla="+- f6 0 f5"/>
              <a:gd name="f13" fmla="*/ f12 1 21600"/>
              <a:gd name="f14" fmla="*/ f12 1018 1"/>
              <a:gd name="f15" fmla="*/ f12 20582 1"/>
              <a:gd name="f16" fmla="*/ f12 3163 1"/>
              <a:gd name="f17" fmla="*/ f12 18437 1"/>
              <a:gd name="f18" fmla="*/ f14 1 21600"/>
              <a:gd name="f19" fmla="*/ f15 1 21600"/>
              <a:gd name="f20" fmla="*/ f16 1 21600"/>
              <a:gd name="f21" fmla="*/ f17 1 21600"/>
              <a:gd name="f22" fmla="*/ f18 1 f13"/>
              <a:gd name="f23" fmla="*/ f19 1 f13"/>
              <a:gd name="f24" fmla="*/ f20 1 f13"/>
              <a:gd name="f25" fmla="*/ f21 1 f13"/>
              <a:gd name="f26" fmla="*/ f22 f10 1"/>
              <a:gd name="f27" fmla="*/ f23 f10 1"/>
              <a:gd name="f28" fmla="*/ f25 f11 1"/>
              <a:gd name="f29" fmla="*/ f24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6" t="f29" r="f27" b="f28"/>
            <a:pathLst>
              <a:path w="21600" h="21600">
                <a:moveTo>
                  <a:pt x="f7" y="f5"/>
                </a:moveTo>
                <a:lnTo>
                  <a:pt x="f8" y="f5"/>
                </a:lnTo>
                <a:arcTo wR="f7" hR="f9" stAng="f2" swAng="f0"/>
                <a:lnTo>
                  <a:pt x="f7" y="f6"/>
                </a:lnTo>
                <a:arcTo wR="f7" hR="f9" stAng="f1" swAng="f0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3" name="Organigramme : Terminateur 17">
            <a:extLst>
              <a:ext uri="{FF2B5EF4-FFF2-40B4-BE49-F238E27FC236}">
                <a16:creationId xmlns:a16="http://schemas.microsoft.com/office/drawing/2014/main" id="{85369476-32B6-54A4-7FA9-2F408B4C579B}"/>
              </a:ext>
            </a:extLst>
          </p:cNvPr>
          <p:cNvSpPr/>
          <p:nvPr/>
        </p:nvSpPr>
        <p:spPr>
          <a:xfrm>
            <a:off x="2406371" y="3365951"/>
            <a:ext cx="7295668" cy="457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0"/>
              <a:gd name="f6" fmla="val 21600"/>
              <a:gd name="f7" fmla="val 3475"/>
              <a:gd name="f8" fmla="val 18125"/>
              <a:gd name="f9" fmla="val 10800"/>
              <a:gd name="f10" fmla="*/ f3 1 21600"/>
              <a:gd name="f11" fmla="*/ f4 1 21600"/>
              <a:gd name="f12" fmla="+- f6 0 f5"/>
              <a:gd name="f13" fmla="*/ f12 1 21600"/>
              <a:gd name="f14" fmla="*/ f12 1018 1"/>
              <a:gd name="f15" fmla="*/ f12 20582 1"/>
              <a:gd name="f16" fmla="*/ f12 3163 1"/>
              <a:gd name="f17" fmla="*/ f12 18437 1"/>
              <a:gd name="f18" fmla="*/ f14 1 21600"/>
              <a:gd name="f19" fmla="*/ f15 1 21600"/>
              <a:gd name="f20" fmla="*/ f16 1 21600"/>
              <a:gd name="f21" fmla="*/ f17 1 21600"/>
              <a:gd name="f22" fmla="*/ f18 1 f13"/>
              <a:gd name="f23" fmla="*/ f19 1 f13"/>
              <a:gd name="f24" fmla="*/ f20 1 f13"/>
              <a:gd name="f25" fmla="*/ f21 1 f13"/>
              <a:gd name="f26" fmla="*/ f22 f10 1"/>
              <a:gd name="f27" fmla="*/ f23 f10 1"/>
              <a:gd name="f28" fmla="*/ f25 f11 1"/>
              <a:gd name="f29" fmla="*/ f24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6" t="f29" r="f27" b="f28"/>
            <a:pathLst>
              <a:path w="21600" h="21600">
                <a:moveTo>
                  <a:pt x="f7" y="f5"/>
                </a:moveTo>
                <a:lnTo>
                  <a:pt x="f8" y="f5"/>
                </a:lnTo>
                <a:arcTo wR="f7" hR="f9" stAng="f2" swAng="f0"/>
                <a:lnTo>
                  <a:pt x="f7" y="f6"/>
                </a:lnTo>
                <a:arcTo wR="f7" hR="f9" stAng="f1" swAng="f0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2795554" y="999562"/>
            <a:ext cx="653136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88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58" y="1668455"/>
            <a:ext cx="4904292" cy="2295369"/>
          </a:xfrm>
          <a:prstGeom prst="rect">
            <a:avLst/>
          </a:prstGeom>
        </p:spPr>
      </p:pic>
      <p:sp>
        <p:nvSpPr>
          <p:cNvPr id="751" name="Google Shape;751;p3"/>
          <p:cNvSpPr/>
          <p:nvPr/>
        </p:nvSpPr>
        <p:spPr>
          <a:xfrm>
            <a:off x="9854793" y="68779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/>
          </a:p>
        </p:txBody>
      </p:sp>
      <p:sp>
        <p:nvSpPr>
          <p:cNvPr id="752" name="Google Shape;752;p3"/>
          <p:cNvSpPr/>
          <p:nvPr/>
        </p:nvSpPr>
        <p:spPr>
          <a:xfrm>
            <a:off x="10447460" y="73383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grpSp>
        <p:nvGrpSpPr>
          <p:cNvPr id="754" name="Google Shape;754;p3"/>
          <p:cNvGrpSpPr/>
          <p:nvPr/>
        </p:nvGrpSpPr>
        <p:grpSpPr>
          <a:xfrm>
            <a:off x="1510553" y="63228"/>
            <a:ext cx="7724416" cy="504057"/>
            <a:chOff x="841108" y="1294357"/>
            <a:chExt cx="7475309" cy="508077"/>
          </a:xfrm>
        </p:grpSpPr>
        <p:sp>
          <p:nvSpPr>
            <p:cNvPr id="755" name="Google Shape;755;p3"/>
            <p:cNvSpPr/>
            <p:nvPr/>
          </p:nvSpPr>
          <p:spPr>
            <a:xfrm rot="10800000" flipH="1">
              <a:off x="1833138" y="1294357"/>
              <a:ext cx="648327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56" name="Google Shape;756;p3"/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7" name="Google Shape;757;p3"/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58" name="Google Shape;758;p3"/>
          <p:cNvSpPr/>
          <p:nvPr/>
        </p:nvSpPr>
        <p:spPr>
          <a:xfrm>
            <a:off x="2088321" y="63230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759" name="Google Shape;759;p3"/>
          <p:cNvSpPr/>
          <p:nvPr/>
        </p:nvSpPr>
        <p:spPr>
          <a:xfrm>
            <a:off x="9234969" y="70586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760" name="Google Shape;760;p3"/>
          <p:cNvSpPr/>
          <p:nvPr/>
        </p:nvSpPr>
        <p:spPr>
          <a:xfrm>
            <a:off x="2546554" y="117802"/>
            <a:ext cx="344463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Présentation du </a:t>
            </a:r>
            <a:r>
              <a:rPr lang="fr-FR" sz="2000" b="1" dirty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projet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16" name="Google Shape;816;p3"/>
          <p:cNvSpPr/>
          <p:nvPr/>
        </p:nvSpPr>
        <p:spPr>
          <a:xfrm>
            <a:off x="11031565" y="6105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92" name="Google Shape;833;p4">
            <a:extLst>
              <a:ext uri="{FF2B5EF4-FFF2-40B4-BE49-F238E27FC236}">
                <a16:creationId xmlns:a16="http://schemas.microsoft.com/office/drawing/2014/main" id="{5D1CA1F3-BF12-D3CB-4F3D-4A71EDC158D3}"/>
              </a:ext>
            </a:extLst>
          </p:cNvPr>
          <p:cNvSpPr/>
          <p:nvPr/>
        </p:nvSpPr>
        <p:spPr>
          <a:xfrm rot="10800000" flipH="1">
            <a:off x="3656738" y="657973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>
                  <a:lumMod val="5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834;p4">
            <a:extLst>
              <a:ext uri="{FF2B5EF4-FFF2-40B4-BE49-F238E27FC236}">
                <a16:creationId xmlns:a16="http://schemas.microsoft.com/office/drawing/2014/main" id="{D6762C50-97BF-4D99-2C1A-4C9F6BFCD247}"/>
              </a:ext>
            </a:extLst>
          </p:cNvPr>
          <p:cNvSpPr txBox="1"/>
          <p:nvPr/>
        </p:nvSpPr>
        <p:spPr>
          <a:xfrm>
            <a:off x="4427196" y="880051"/>
            <a:ext cx="262027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smtClean="0">
                <a:solidFill>
                  <a:srgbClr val="BFBFBF"/>
                </a:solidFill>
                <a:latin typeface="Cambria"/>
                <a:ea typeface="Cambria"/>
                <a:sym typeface="Cambria"/>
              </a:rPr>
              <a:t>Contexte &amp; </a:t>
            </a:r>
            <a:r>
              <a:rPr lang="fr-FR" sz="1400" b="1" dirty="0" err="1" smtClean="0">
                <a:solidFill>
                  <a:srgbClr val="BFBFBF"/>
                </a:solidFill>
                <a:latin typeface="Cambria"/>
                <a:ea typeface="Cambria"/>
                <a:sym typeface="Cambria"/>
              </a:rPr>
              <a:t>Problé</a:t>
            </a:r>
            <a:r>
              <a:rPr lang="en-US" sz="1400" b="1" dirty="0" err="1" smtClean="0">
                <a:solidFill>
                  <a:srgbClr val="BFBFBF"/>
                </a:solidFill>
                <a:latin typeface="Cambria"/>
                <a:ea typeface="Cambria"/>
                <a:sym typeface="Cambria"/>
              </a:rPr>
              <a:t>matique</a:t>
            </a:r>
            <a:endParaRPr lang="fr-FR" sz="1400" dirty="0"/>
          </a:p>
        </p:txBody>
      </p:sp>
      <p:sp>
        <p:nvSpPr>
          <p:cNvPr id="94" name="Google Shape;835;p4">
            <a:extLst>
              <a:ext uri="{FF2B5EF4-FFF2-40B4-BE49-F238E27FC236}">
                <a16:creationId xmlns:a16="http://schemas.microsoft.com/office/drawing/2014/main" id="{CEA27DD6-A0BA-9E3D-50A0-F5437B588EE4}"/>
              </a:ext>
            </a:extLst>
          </p:cNvPr>
          <p:cNvSpPr/>
          <p:nvPr/>
        </p:nvSpPr>
        <p:spPr>
          <a:xfrm>
            <a:off x="2912283" y="809921"/>
            <a:ext cx="1709878" cy="5189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>
                  <a:lumMod val="5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" name="Google Shape;873;p4">
            <a:extLst>
              <a:ext uri="{FF2B5EF4-FFF2-40B4-BE49-F238E27FC236}">
                <a16:creationId xmlns:a16="http://schemas.microsoft.com/office/drawing/2014/main" id="{1B086E83-F969-4B08-F570-E24E4E434ABC}"/>
              </a:ext>
            </a:extLst>
          </p:cNvPr>
          <p:cNvSpPr txBox="1"/>
          <p:nvPr/>
        </p:nvSpPr>
        <p:spPr>
          <a:xfrm>
            <a:off x="2960106" y="881114"/>
            <a:ext cx="1776960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Organisme d’accueil</a:t>
            </a:r>
            <a:endParaRPr lang="fr-F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2" name="Google Shape;847;p4">
            <a:extLst>
              <a:ext uri="{FF2B5EF4-FFF2-40B4-BE49-F238E27FC236}">
                <a16:creationId xmlns:a16="http://schemas.microsoft.com/office/drawing/2014/main" id="{C4567AAE-1CF4-544C-F976-3388BBB2D876}"/>
              </a:ext>
            </a:extLst>
          </p:cNvPr>
          <p:cNvSpPr/>
          <p:nvPr/>
        </p:nvSpPr>
        <p:spPr>
          <a:xfrm flipV="1">
            <a:off x="4669127" y="815116"/>
            <a:ext cx="2170279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847;p4">
            <a:extLst>
              <a:ext uri="{FF2B5EF4-FFF2-40B4-BE49-F238E27FC236}">
                <a16:creationId xmlns:a16="http://schemas.microsoft.com/office/drawing/2014/main" id="{D1619649-B108-D782-5037-27FCF2CCFBBD}"/>
              </a:ext>
            </a:extLst>
          </p:cNvPr>
          <p:cNvSpPr/>
          <p:nvPr/>
        </p:nvSpPr>
        <p:spPr>
          <a:xfrm flipV="1">
            <a:off x="6913185" y="812086"/>
            <a:ext cx="840027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847;p4">
            <a:extLst>
              <a:ext uri="{FF2B5EF4-FFF2-40B4-BE49-F238E27FC236}">
                <a16:creationId xmlns:a16="http://schemas.microsoft.com/office/drawing/2014/main" id="{2A7972B6-468D-27AC-03AA-D9325F60089C}"/>
              </a:ext>
            </a:extLst>
          </p:cNvPr>
          <p:cNvSpPr/>
          <p:nvPr/>
        </p:nvSpPr>
        <p:spPr>
          <a:xfrm flipV="1">
            <a:off x="7789318" y="812086"/>
            <a:ext cx="933991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94" y="1683308"/>
            <a:ext cx="1015716" cy="279863"/>
          </a:xfrm>
          <a:prstGeom prst="rect">
            <a:avLst/>
          </a:prstGeom>
        </p:spPr>
      </p:pic>
      <p:sp>
        <p:nvSpPr>
          <p:cNvPr id="54" name="Rectangle : coins arrondis 46">
            <a:extLst>
              <a:ext uri="{FF2B5EF4-FFF2-40B4-BE49-F238E27FC236}">
                <a16:creationId xmlns:a16="http://schemas.microsoft.com/office/drawing/2014/main" id="{E83BA53A-A2E5-AAA5-5953-4DBEA7E86244}"/>
              </a:ext>
            </a:extLst>
          </p:cNvPr>
          <p:cNvSpPr/>
          <p:nvPr/>
        </p:nvSpPr>
        <p:spPr>
          <a:xfrm>
            <a:off x="6821096" y="881471"/>
            <a:ext cx="985028" cy="2678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Objectifs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5" name="Rectangle : coins arrondis 47">
            <a:extLst>
              <a:ext uri="{FF2B5EF4-FFF2-40B4-BE49-F238E27FC236}">
                <a16:creationId xmlns:a16="http://schemas.microsoft.com/office/drawing/2014/main" id="{A369BABB-D073-B46B-C21F-36C9AE967966}"/>
              </a:ext>
            </a:extLst>
          </p:cNvPr>
          <p:cNvSpPr/>
          <p:nvPr/>
        </p:nvSpPr>
        <p:spPr>
          <a:xfrm>
            <a:off x="7687554" y="907551"/>
            <a:ext cx="1188320" cy="215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Planification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4" name="TextBox 22">
            <a:extLst>
              <a:ext uri="{FF2B5EF4-FFF2-40B4-BE49-F238E27FC236}">
                <a16:creationId xmlns:a16="http://schemas.microsoft.com/office/drawing/2014/main" id="{7F098F73-F2E7-39ED-5506-26CAD9AEA104}"/>
              </a:ext>
            </a:extLst>
          </p:cNvPr>
          <p:cNvSpPr txBox="1"/>
          <p:nvPr/>
        </p:nvSpPr>
        <p:spPr>
          <a:xfrm>
            <a:off x="4704613" y="5500050"/>
            <a:ext cx="2468330" cy="374898"/>
          </a:xfrm>
          <a:prstGeom prst="rect">
            <a:avLst/>
          </a:prstGeom>
          <a:noFill/>
        </p:spPr>
        <p:txBody>
          <a:bodyPr wrap="square" lIns="0" tIns="0" rIns="0" bIns="35992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(Corps)"/>
                <a:ea typeface="+mn-ea"/>
                <a:cs typeface="+mn-cs"/>
              </a:rPr>
              <a:t>Data Framework 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E7E6E6">
                    <a:lumMod val="50000"/>
                  </a:srgbClr>
                </a:solidFill>
                <a:latin typeface="Segoe UI (Corps)"/>
              </a:rPr>
              <a:t>Technology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Segoe UI (Corps)"/>
              <a:ea typeface="+mn-ea"/>
              <a:cs typeface="+mn-cs"/>
            </a:endParaRPr>
          </a:p>
        </p:txBody>
      </p:sp>
      <p:sp>
        <p:nvSpPr>
          <p:cNvPr id="25" name="TextBox 30">
            <a:extLst>
              <a:ext uri="{FF2B5EF4-FFF2-40B4-BE49-F238E27FC236}">
                <a16:creationId xmlns:a16="http://schemas.microsoft.com/office/drawing/2014/main" id="{1F1F2DD5-4871-0C36-5B0C-6AEC7F8F6791}"/>
              </a:ext>
            </a:extLst>
          </p:cNvPr>
          <p:cNvSpPr txBox="1"/>
          <p:nvPr/>
        </p:nvSpPr>
        <p:spPr>
          <a:xfrm>
            <a:off x="2088321" y="5500050"/>
            <a:ext cx="2468325" cy="374898"/>
          </a:xfrm>
          <a:prstGeom prst="rect">
            <a:avLst/>
          </a:prstGeom>
          <a:noFill/>
        </p:spPr>
        <p:txBody>
          <a:bodyPr wrap="square" lIns="0" tIns="0" rIns="0" bIns="35992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(Corps)"/>
                <a:ea typeface="+mn-ea"/>
                <a:cs typeface="+mn-cs"/>
              </a:rPr>
              <a:t>Data Engineering,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E7E6E6">
                    <a:lumMod val="50000"/>
                  </a:srgbClr>
                </a:solidFill>
                <a:latin typeface="Segoe UI (Corps)"/>
              </a:rPr>
              <a:t>Mining &amp; Technology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Segoe UI (Corps)"/>
              <a:ea typeface="+mn-ea"/>
              <a:cs typeface="+mn-cs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8FDEC1A8-F848-6002-2B2F-A26F8F5CCD92}"/>
              </a:ext>
            </a:extLst>
          </p:cNvPr>
          <p:cNvSpPr txBox="1"/>
          <p:nvPr/>
        </p:nvSpPr>
        <p:spPr>
          <a:xfrm>
            <a:off x="7330756" y="5484662"/>
            <a:ext cx="2468322" cy="405675"/>
          </a:xfrm>
          <a:prstGeom prst="rect">
            <a:avLst/>
          </a:prstGeom>
          <a:noFill/>
        </p:spPr>
        <p:txBody>
          <a:bodyPr wrap="square" lIns="0" tIns="0" rIns="0" bIns="35992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uLnTx/>
                <a:uFillTx/>
                <a:latin typeface="Segoe UI (Corps)"/>
              </a:rPr>
              <a:t>Groupe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uLnTx/>
                <a:uFillTx/>
                <a:latin typeface="Segoe UI (Corps)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uLnTx/>
                <a:uFillTx/>
                <a:latin typeface="Segoe UI (Corps)"/>
              </a:rPr>
              <a:t>Data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uLnTx/>
                <a:uFillTx/>
                <a:latin typeface="Segoe UI (Corps)"/>
              </a:rPr>
              <a:t> Governance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baseline="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Norm</a:t>
            </a:r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 &amp; Quality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uLnTx/>
              <a:uFillTx/>
              <a:latin typeface="Segoe UI (Corps)"/>
            </a:endParaRP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916BD8EA-B87A-7257-561C-096A0D7357B2}"/>
              </a:ext>
            </a:extLst>
          </p:cNvPr>
          <p:cNvSpPr txBox="1">
            <a:spLocks/>
          </p:cNvSpPr>
          <p:nvPr/>
        </p:nvSpPr>
        <p:spPr>
          <a:xfrm>
            <a:off x="3581035" y="4575143"/>
            <a:ext cx="4704158" cy="2416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70000"/>
              </a:lnSpc>
              <a:spcBef>
                <a:spcPts val="1000"/>
              </a:spcBef>
              <a:spcAft>
                <a:spcPts val="20"/>
              </a:spcAft>
              <a:buFont typeface="Arial" panose="020B0604020202020204" pitchFamily="34" charset="0"/>
              <a:buNone/>
              <a:defRPr sz="4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fr-FR" sz="1400" i="1" dirty="0">
                <a:solidFill>
                  <a:schemeClr val="accent5">
                    <a:lumMod val="50000"/>
                  </a:schemeClr>
                </a:solidFill>
              </a:rPr>
              <a:t>Data </a:t>
            </a:r>
            <a:r>
              <a:rPr lang="fr-FR" sz="1400" i="1" dirty="0" err="1" smtClean="0">
                <a:solidFill>
                  <a:schemeClr val="accent5">
                    <a:lumMod val="50000"/>
                  </a:schemeClr>
                </a:solidFill>
              </a:rPr>
              <a:t>Custodian</a:t>
            </a:r>
            <a:r>
              <a:rPr lang="fr-FR" sz="1400" i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fr-FR" sz="1400" i="1" dirty="0">
                <a:solidFill>
                  <a:schemeClr val="accent5">
                    <a:lumMod val="50000"/>
                  </a:schemeClr>
                </a:solidFill>
              </a:rPr>
              <a:t>se divise en trois entités distinctes :</a:t>
            </a:r>
            <a:endParaRPr kumimoji="0" lang="fr-FR" sz="1400" b="1" i="1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Segoe UI (Corps)"/>
              <a:cs typeface="Segoe UI" panose="020B0502040204020203" pitchFamily="34" charset="0"/>
            </a:endParaRPr>
          </a:p>
        </p:txBody>
      </p:sp>
      <p:cxnSp>
        <p:nvCxnSpPr>
          <p:cNvPr id="28" name="Connecteur : en arc 81">
            <a:extLst>
              <a:ext uri="{FF2B5EF4-FFF2-40B4-BE49-F238E27FC236}">
                <a16:creationId xmlns:a16="http://schemas.microsoft.com/office/drawing/2014/main" id="{3A612E41-C22A-8758-997A-C055A3FF899C}"/>
              </a:ext>
            </a:extLst>
          </p:cNvPr>
          <p:cNvCxnSpPr>
            <a:endCxn id="25" idx="0"/>
          </p:cNvCxnSpPr>
          <p:nvPr/>
        </p:nvCxnSpPr>
        <p:spPr>
          <a:xfrm rot="10800000" flipV="1">
            <a:off x="3322485" y="5101638"/>
            <a:ext cx="2610635" cy="3984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 : en arc 83">
            <a:extLst>
              <a:ext uri="{FF2B5EF4-FFF2-40B4-BE49-F238E27FC236}">
                <a16:creationId xmlns:a16="http://schemas.microsoft.com/office/drawing/2014/main" id="{6889E6CC-6B0C-62A5-8185-0CC15920E057}"/>
              </a:ext>
            </a:extLst>
          </p:cNvPr>
          <p:cNvCxnSpPr>
            <a:endCxn id="26" idx="0"/>
          </p:cNvCxnSpPr>
          <p:nvPr/>
        </p:nvCxnSpPr>
        <p:spPr>
          <a:xfrm>
            <a:off x="5933114" y="5101637"/>
            <a:ext cx="2631803" cy="38302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 : en arc 85">
            <a:extLst>
              <a:ext uri="{FF2B5EF4-FFF2-40B4-BE49-F238E27FC236}">
                <a16:creationId xmlns:a16="http://schemas.microsoft.com/office/drawing/2014/main" id="{01A7D76B-9ED2-FC2C-91AD-C8FE956FC7A0}"/>
              </a:ext>
            </a:extLst>
          </p:cNvPr>
          <p:cNvCxnSpPr>
            <a:endCxn id="24" idx="0"/>
          </p:cNvCxnSpPr>
          <p:nvPr/>
        </p:nvCxnSpPr>
        <p:spPr>
          <a:xfrm rot="16200000" flipH="1">
            <a:off x="5736740" y="5298012"/>
            <a:ext cx="398412" cy="566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096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"/>
          <p:cNvSpPr/>
          <p:nvPr/>
        </p:nvSpPr>
        <p:spPr>
          <a:xfrm>
            <a:off x="9854793" y="68779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/>
          </a:p>
        </p:txBody>
      </p:sp>
      <p:sp>
        <p:nvSpPr>
          <p:cNvPr id="839" name="Google Shape;839;p4"/>
          <p:cNvSpPr/>
          <p:nvPr/>
        </p:nvSpPr>
        <p:spPr>
          <a:xfrm>
            <a:off x="10447460" y="73383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grpSp>
        <p:nvGrpSpPr>
          <p:cNvPr id="841" name="Google Shape;841;p4"/>
          <p:cNvGrpSpPr/>
          <p:nvPr/>
        </p:nvGrpSpPr>
        <p:grpSpPr>
          <a:xfrm>
            <a:off x="1510553" y="63228"/>
            <a:ext cx="7724416" cy="504057"/>
            <a:chOff x="841108" y="1294357"/>
            <a:chExt cx="7475309" cy="508077"/>
          </a:xfrm>
        </p:grpSpPr>
        <p:sp>
          <p:nvSpPr>
            <p:cNvPr id="842" name="Google Shape;842;p4"/>
            <p:cNvSpPr/>
            <p:nvPr/>
          </p:nvSpPr>
          <p:spPr>
            <a:xfrm rot="10800000" flipH="1">
              <a:off x="1851863" y="1294357"/>
              <a:ext cx="6464554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43" name="Google Shape;843;p4"/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44" name="Google Shape;844;p4"/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845" name="Google Shape;845;p4"/>
          <p:cNvSpPr/>
          <p:nvPr/>
        </p:nvSpPr>
        <p:spPr>
          <a:xfrm>
            <a:off x="2088321" y="63230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846" name="Google Shape;846;p4"/>
          <p:cNvSpPr/>
          <p:nvPr/>
        </p:nvSpPr>
        <p:spPr>
          <a:xfrm>
            <a:off x="9234969" y="70586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872" name="Google Shape;872;p4"/>
          <p:cNvSpPr/>
          <p:nvPr/>
        </p:nvSpPr>
        <p:spPr>
          <a:xfrm>
            <a:off x="11026580" y="6105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4" name="Google Shape;833;p4">
            <a:extLst>
              <a:ext uri="{FF2B5EF4-FFF2-40B4-BE49-F238E27FC236}">
                <a16:creationId xmlns:a16="http://schemas.microsoft.com/office/drawing/2014/main" id="{78E00300-2B60-5CA6-CF7C-15914F2F2316}"/>
              </a:ext>
            </a:extLst>
          </p:cNvPr>
          <p:cNvSpPr/>
          <p:nvPr/>
        </p:nvSpPr>
        <p:spPr>
          <a:xfrm rot="10800000" flipH="1">
            <a:off x="5635360" y="656772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834;p4">
            <a:extLst>
              <a:ext uri="{FF2B5EF4-FFF2-40B4-BE49-F238E27FC236}">
                <a16:creationId xmlns:a16="http://schemas.microsoft.com/office/drawing/2014/main" id="{9514FBFA-EEE1-A3FF-E208-B5659070104C}"/>
              </a:ext>
            </a:extLst>
          </p:cNvPr>
          <p:cNvSpPr txBox="1"/>
          <p:nvPr/>
        </p:nvSpPr>
        <p:spPr>
          <a:xfrm>
            <a:off x="4489185" y="873418"/>
            <a:ext cx="25820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Contexte &amp; </a:t>
            </a:r>
            <a:r>
              <a:rPr lang="fr-FR" sz="1400" b="1" dirty="0" err="1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Problé</a:t>
            </a:r>
            <a:r>
              <a:rPr lang="en-US" sz="1400" b="1" dirty="0" err="1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matique</a:t>
            </a:r>
            <a:endParaRPr lang="fr-FR" sz="1400" b="1" dirty="0">
              <a:solidFill>
                <a:schemeClr val="accent5">
                  <a:lumMod val="50000"/>
                </a:schemeClr>
              </a:solidFill>
              <a:latin typeface="Cambria"/>
              <a:ea typeface="Cambria"/>
              <a:sym typeface="Cambria"/>
            </a:endParaRPr>
          </a:p>
        </p:txBody>
      </p:sp>
      <p:sp>
        <p:nvSpPr>
          <p:cNvPr id="6" name="Google Shape;835;p4">
            <a:extLst>
              <a:ext uri="{FF2B5EF4-FFF2-40B4-BE49-F238E27FC236}">
                <a16:creationId xmlns:a16="http://schemas.microsoft.com/office/drawing/2014/main" id="{79F62CBA-9AA8-4F73-AC6E-CB7B4B38E164}"/>
              </a:ext>
            </a:extLst>
          </p:cNvPr>
          <p:cNvSpPr/>
          <p:nvPr/>
        </p:nvSpPr>
        <p:spPr>
          <a:xfrm>
            <a:off x="2878424" y="809921"/>
            <a:ext cx="1709878" cy="518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873;p4">
            <a:extLst>
              <a:ext uri="{FF2B5EF4-FFF2-40B4-BE49-F238E27FC236}">
                <a16:creationId xmlns:a16="http://schemas.microsoft.com/office/drawing/2014/main" id="{17FD2D0D-729A-3593-DCAF-392B007D363A}"/>
              </a:ext>
            </a:extLst>
          </p:cNvPr>
          <p:cNvSpPr txBox="1"/>
          <p:nvPr/>
        </p:nvSpPr>
        <p:spPr>
          <a:xfrm>
            <a:off x="2926247" y="881114"/>
            <a:ext cx="1776960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Organisme d’accueil</a:t>
            </a:r>
            <a:endParaRPr lang="fr-FR" sz="1300" b="1" dirty="0">
              <a:solidFill>
                <a:schemeClr val="bg1">
                  <a:lumMod val="75000"/>
                </a:schemeClr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" name="Google Shape;847;p4">
            <a:extLst>
              <a:ext uri="{FF2B5EF4-FFF2-40B4-BE49-F238E27FC236}">
                <a16:creationId xmlns:a16="http://schemas.microsoft.com/office/drawing/2014/main" id="{248E937D-E762-A061-F82A-177AF8A3F607}"/>
              </a:ext>
            </a:extLst>
          </p:cNvPr>
          <p:cNvSpPr/>
          <p:nvPr/>
        </p:nvSpPr>
        <p:spPr>
          <a:xfrm flipV="1">
            <a:off x="4613410" y="815746"/>
            <a:ext cx="2239671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847;p4">
            <a:extLst>
              <a:ext uri="{FF2B5EF4-FFF2-40B4-BE49-F238E27FC236}">
                <a16:creationId xmlns:a16="http://schemas.microsoft.com/office/drawing/2014/main" id="{D1619649-B108-D782-5037-27FCF2CCFBBD}"/>
              </a:ext>
            </a:extLst>
          </p:cNvPr>
          <p:cNvSpPr/>
          <p:nvPr/>
        </p:nvSpPr>
        <p:spPr>
          <a:xfrm flipV="1">
            <a:off x="6913185" y="812086"/>
            <a:ext cx="840027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" name="Google Shape;847;p4">
            <a:extLst>
              <a:ext uri="{FF2B5EF4-FFF2-40B4-BE49-F238E27FC236}">
                <a16:creationId xmlns:a16="http://schemas.microsoft.com/office/drawing/2014/main" id="{2A7972B6-468D-27AC-03AA-D9325F60089C}"/>
              </a:ext>
            </a:extLst>
          </p:cNvPr>
          <p:cNvSpPr/>
          <p:nvPr/>
        </p:nvSpPr>
        <p:spPr>
          <a:xfrm flipV="1">
            <a:off x="7789318" y="812086"/>
            <a:ext cx="933991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Rectangle : coins arrondis 46">
            <a:extLst>
              <a:ext uri="{FF2B5EF4-FFF2-40B4-BE49-F238E27FC236}">
                <a16:creationId xmlns:a16="http://schemas.microsoft.com/office/drawing/2014/main" id="{E83BA53A-A2E5-AAA5-5953-4DBEA7E86244}"/>
              </a:ext>
            </a:extLst>
          </p:cNvPr>
          <p:cNvSpPr/>
          <p:nvPr/>
        </p:nvSpPr>
        <p:spPr>
          <a:xfrm>
            <a:off x="6821096" y="881471"/>
            <a:ext cx="985028" cy="2678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Objectifs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7" name="Rectangle : coins arrondis 47">
            <a:extLst>
              <a:ext uri="{FF2B5EF4-FFF2-40B4-BE49-F238E27FC236}">
                <a16:creationId xmlns:a16="http://schemas.microsoft.com/office/drawing/2014/main" id="{A369BABB-D073-B46B-C21F-36C9AE967966}"/>
              </a:ext>
            </a:extLst>
          </p:cNvPr>
          <p:cNvSpPr/>
          <p:nvPr/>
        </p:nvSpPr>
        <p:spPr>
          <a:xfrm>
            <a:off x="7687554" y="907551"/>
            <a:ext cx="1188320" cy="215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Planification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" name="Google Shape;760;p3"/>
          <p:cNvSpPr/>
          <p:nvPr/>
        </p:nvSpPr>
        <p:spPr>
          <a:xfrm>
            <a:off x="2546554" y="117802"/>
            <a:ext cx="344463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Présentation du </a:t>
            </a:r>
            <a:r>
              <a:rPr lang="fr-FR" sz="2000" b="1" dirty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projet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623385" y="198325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Segoe UI (Corps)"/>
              </a:rPr>
              <a:t>Gouvernance</a:t>
            </a:r>
            <a:r>
              <a:rPr lang="en-US" dirty="0">
                <a:latin typeface="Segoe UI (Corps)"/>
              </a:rPr>
              <a:t> des </a:t>
            </a:r>
            <a:r>
              <a:rPr lang="en-US" dirty="0" err="1">
                <a:latin typeface="Segoe UI (Corps)"/>
              </a:rPr>
              <a:t>données</a:t>
            </a:r>
            <a:endParaRPr lang="en-US" dirty="0">
              <a:latin typeface="Segoe UI (Corps)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94037" y="2993828"/>
            <a:ext cx="1149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Importance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Segoe UI (Corps)"/>
            </a:endParaRPr>
          </a:p>
        </p:txBody>
      </p:sp>
      <p:sp>
        <p:nvSpPr>
          <p:cNvPr id="30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1244382" y="3614774"/>
            <a:ext cx="1041792" cy="550060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fr-FR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es 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initiatives </a:t>
            </a:r>
          </a:p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d'innovation </a:t>
            </a:r>
            <a:endParaRPr lang="en-US" sz="1200" dirty="0"/>
          </a:p>
        </p:txBody>
      </p:sp>
      <p:sp>
        <p:nvSpPr>
          <p:cNvPr id="31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2477177" y="3614774"/>
            <a:ext cx="1181884" cy="550060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Transformation </a:t>
            </a:r>
          </a:p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numérique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4800517" y="3015870"/>
            <a:ext cx="26003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Actions prises par le groupe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Segoe UI (Corps)"/>
            </a:endParaRPr>
          </a:p>
        </p:txBody>
      </p:sp>
      <p:sp>
        <p:nvSpPr>
          <p:cNvPr id="33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4344805" y="3629702"/>
            <a:ext cx="1041792" cy="550060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pPr algn="ctr"/>
            <a:r>
              <a:rPr lang="fr-FR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Politiques 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claires</a:t>
            </a:r>
            <a:endParaRPr lang="en-US" sz="1200" dirty="0"/>
          </a:p>
        </p:txBody>
      </p:sp>
      <p:sp>
        <p:nvSpPr>
          <p:cNvPr id="34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5581709" y="3629702"/>
            <a:ext cx="1041792" cy="550060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pPr algn="ctr"/>
            <a:r>
              <a:rPr lang="fr-FR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Standards 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de qualité</a:t>
            </a:r>
            <a:endParaRPr lang="en-US" sz="1200" dirty="0"/>
          </a:p>
        </p:txBody>
      </p:sp>
      <p:sp>
        <p:nvSpPr>
          <p:cNvPr id="35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6788350" y="3614774"/>
            <a:ext cx="1041792" cy="550060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pPr algn="ctr"/>
            <a:r>
              <a:rPr lang="fr-FR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Procédures 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de gestion des données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9453911" y="3015870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noProof="1" smtClean="0">
                <a:solidFill>
                  <a:schemeClr val="bg1">
                    <a:lumMod val="50000"/>
                  </a:schemeClr>
                </a:solidFill>
                <a:latin typeface="Segoe UI (Corps)"/>
              </a:rPr>
              <a:t>Finalité</a:t>
            </a:r>
            <a:endParaRPr lang="fr-FR" sz="1400" b="1" noProof="1">
              <a:solidFill>
                <a:schemeClr val="bg1">
                  <a:lumMod val="50000"/>
                </a:schemeClr>
              </a:solidFill>
              <a:latin typeface="Segoe UI (Corps)"/>
            </a:endParaRPr>
          </a:p>
        </p:txBody>
      </p:sp>
      <p:sp>
        <p:nvSpPr>
          <p:cNvPr id="38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8383850" y="3605149"/>
            <a:ext cx="879991" cy="550060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pPr algn="ctr"/>
            <a:r>
              <a:rPr lang="fr-FR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Gestion é</a:t>
            </a:r>
            <a:r>
              <a:rPr lang="en-US" sz="1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thique</a:t>
            </a:r>
            <a:endParaRPr lang="en-US" sz="1200" dirty="0"/>
          </a:p>
        </p:txBody>
      </p:sp>
      <p:sp>
        <p:nvSpPr>
          <p:cNvPr id="39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9403479" y="3614774"/>
            <a:ext cx="922122" cy="550060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pPr algn="ctr"/>
            <a:r>
              <a:rPr lang="fr-FR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Gestion efficace</a:t>
            </a:r>
            <a:endParaRPr lang="en-US" sz="1200" dirty="0"/>
          </a:p>
        </p:txBody>
      </p:sp>
      <p:sp>
        <p:nvSpPr>
          <p:cNvPr id="40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10490450" y="3614774"/>
            <a:ext cx="922122" cy="550060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pPr algn="ctr"/>
            <a:r>
              <a:rPr lang="en-US" sz="1200" dirty="0" err="1" smtClean="0"/>
              <a:t>Actif</a:t>
            </a:r>
            <a:endParaRPr lang="en-US" sz="1200" dirty="0" smtClean="0"/>
          </a:p>
          <a:p>
            <a:pPr algn="ctr"/>
            <a:r>
              <a:rPr lang="en-US" sz="1200" dirty="0" err="1" smtClean="0"/>
              <a:t>pr</a:t>
            </a:r>
            <a:r>
              <a:rPr lang="fr-FR" sz="1200" dirty="0" smtClean="0"/>
              <a:t>é</a:t>
            </a:r>
            <a:r>
              <a:rPr lang="en-US" sz="1200" dirty="0" err="1" smtClean="0"/>
              <a:t>cieux</a:t>
            </a:r>
            <a:endParaRPr lang="en-US" sz="1200" dirty="0"/>
          </a:p>
        </p:txBody>
      </p:sp>
      <p:cxnSp>
        <p:nvCxnSpPr>
          <p:cNvPr id="41" name="Connecteur : en arc 81">
            <a:extLst>
              <a:ext uri="{FF2B5EF4-FFF2-40B4-BE49-F238E27FC236}">
                <a16:creationId xmlns:a16="http://schemas.microsoft.com/office/drawing/2014/main" id="{3A612E41-C22A-8758-997A-C055A3FF899C}"/>
              </a:ext>
            </a:extLst>
          </p:cNvPr>
          <p:cNvCxnSpPr/>
          <p:nvPr/>
        </p:nvCxnSpPr>
        <p:spPr>
          <a:xfrm rot="5400000">
            <a:off x="1960492" y="3106392"/>
            <a:ext cx="313169" cy="7035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rc 81">
            <a:extLst>
              <a:ext uri="{FF2B5EF4-FFF2-40B4-BE49-F238E27FC236}">
                <a16:creationId xmlns:a16="http://schemas.microsoft.com/office/drawing/2014/main" id="{3A612E41-C22A-8758-997A-C055A3FF899C}"/>
              </a:ext>
            </a:extLst>
          </p:cNvPr>
          <p:cNvCxnSpPr>
            <a:stCxn id="9" idx="2"/>
            <a:endCxn id="31" idx="0"/>
          </p:cNvCxnSpPr>
          <p:nvPr/>
        </p:nvCxnSpPr>
        <p:spPr>
          <a:xfrm rot="16200000" flipH="1">
            <a:off x="2611912" y="3158566"/>
            <a:ext cx="313169" cy="59924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 : en arc 81">
            <a:extLst>
              <a:ext uri="{FF2B5EF4-FFF2-40B4-BE49-F238E27FC236}">
                <a16:creationId xmlns:a16="http://schemas.microsoft.com/office/drawing/2014/main" id="{3A612E41-C22A-8758-997A-C055A3FF899C}"/>
              </a:ext>
            </a:extLst>
          </p:cNvPr>
          <p:cNvCxnSpPr>
            <a:stCxn id="12" idx="2"/>
            <a:endCxn id="33" idx="0"/>
          </p:cNvCxnSpPr>
          <p:nvPr/>
        </p:nvCxnSpPr>
        <p:spPr>
          <a:xfrm rot="5400000">
            <a:off x="5330180" y="2859168"/>
            <a:ext cx="306055" cy="12350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 : en arc 81">
            <a:extLst>
              <a:ext uri="{FF2B5EF4-FFF2-40B4-BE49-F238E27FC236}">
                <a16:creationId xmlns:a16="http://schemas.microsoft.com/office/drawing/2014/main" id="{3A612E41-C22A-8758-997A-C055A3FF899C}"/>
              </a:ext>
            </a:extLst>
          </p:cNvPr>
          <p:cNvCxnSpPr>
            <a:stCxn id="12" idx="2"/>
            <a:endCxn id="35" idx="0"/>
          </p:cNvCxnSpPr>
          <p:nvPr/>
        </p:nvCxnSpPr>
        <p:spPr>
          <a:xfrm rot="16200000" flipH="1">
            <a:off x="6559416" y="2864943"/>
            <a:ext cx="291127" cy="120853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 : en arc 81">
            <a:extLst>
              <a:ext uri="{FF2B5EF4-FFF2-40B4-BE49-F238E27FC236}">
                <a16:creationId xmlns:a16="http://schemas.microsoft.com/office/drawing/2014/main" id="{3A612E41-C22A-8758-997A-C055A3FF899C}"/>
              </a:ext>
            </a:extLst>
          </p:cNvPr>
          <p:cNvCxnSpPr>
            <a:stCxn id="12" idx="2"/>
            <a:endCxn id="34" idx="0"/>
          </p:cNvCxnSpPr>
          <p:nvPr/>
        </p:nvCxnSpPr>
        <p:spPr>
          <a:xfrm rot="16200000" flipH="1">
            <a:off x="5948632" y="3475728"/>
            <a:ext cx="306055" cy="18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 : en arc 81">
            <a:extLst>
              <a:ext uri="{FF2B5EF4-FFF2-40B4-BE49-F238E27FC236}">
                <a16:creationId xmlns:a16="http://schemas.microsoft.com/office/drawing/2014/main" id="{3A612E41-C22A-8758-997A-C055A3FF899C}"/>
              </a:ext>
            </a:extLst>
          </p:cNvPr>
          <p:cNvCxnSpPr>
            <a:stCxn id="13" idx="2"/>
            <a:endCxn id="39" idx="0"/>
          </p:cNvCxnSpPr>
          <p:nvPr/>
        </p:nvCxnSpPr>
        <p:spPr>
          <a:xfrm rot="16200000" flipH="1">
            <a:off x="9716122" y="3466355"/>
            <a:ext cx="291127" cy="57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 : en arc 81">
            <a:extLst>
              <a:ext uri="{FF2B5EF4-FFF2-40B4-BE49-F238E27FC236}">
                <a16:creationId xmlns:a16="http://schemas.microsoft.com/office/drawing/2014/main" id="{3A612E41-C22A-8758-997A-C055A3FF899C}"/>
              </a:ext>
            </a:extLst>
          </p:cNvPr>
          <p:cNvCxnSpPr>
            <a:stCxn id="13" idx="2"/>
            <a:endCxn id="38" idx="0"/>
          </p:cNvCxnSpPr>
          <p:nvPr/>
        </p:nvCxnSpPr>
        <p:spPr>
          <a:xfrm rot="5400000">
            <a:off x="9200587" y="2946906"/>
            <a:ext cx="281502" cy="10349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 : en arc 81">
            <a:extLst>
              <a:ext uri="{FF2B5EF4-FFF2-40B4-BE49-F238E27FC236}">
                <a16:creationId xmlns:a16="http://schemas.microsoft.com/office/drawing/2014/main" id="{3A612E41-C22A-8758-997A-C055A3FF899C}"/>
              </a:ext>
            </a:extLst>
          </p:cNvPr>
          <p:cNvCxnSpPr>
            <a:stCxn id="13" idx="2"/>
            <a:endCxn id="40" idx="0"/>
          </p:cNvCxnSpPr>
          <p:nvPr/>
        </p:nvCxnSpPr>
        <p:spPr>
          <a:xfrm rot="16200000" flipH="1">
            <a:off x="10259607" y="2922869"/>
            <a:ext cx="291127" cy="10926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 : en arc 81">
            <a:extLst>
              <a:ext uri="{FF2B5EF4-FFF2-40B4-BE49-F238E27FC236}">
                <a16:creationId xmlns:a16="http://schemas.microsoft.com/office/drawing/2014/main" id="{3A612E41-C22A-8758-997A-C055A3FF899C}"/>
              </a:ext>
            </a:extLst>
          </p:cNvPr>
          <p:cNvCxnSpPr>
            <a:stCxn id="2" idx="2"/>
            <a:endCxn id="12" idx="0"/>
          </p:cNvCxnSpPr>
          <p:nvPr/>
        </p:nvCxnSpPr>
        <p:spPr>
          <a:xfrm rot="5400000">
            <a:off x="5769072" y="2684228"/>
            <a:ext cx="663283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 : en arc 81">
            <a:extLst>
              <a:ext uri="{FF2B5EF4-FFF2-40B4-BE49-F238E27FC236}">
                <a16:creationId xmlns:a16="http://schemas.microsoft.com/office/drawing/2014/main" id="{3A612E41-C22A-8758-997A-C055A3FF899C}"/>
              </a:ext>
            </a:extLst>
          </p:cNvPr>
          <p:cNvCxnSpPr>
            <a:stCxn id="2" idx="2"/>
            <a:endCxn id="9" idx="0"/>
          </p:cNvCxnSpPr>
          <p:nvPr/>
        </p:nvCxnSpPr>
        <p:spPr>
          <a:xfrm rot="5400000">
            <a:off x="3964174" y="857288"/>
            <a:ext cx="641241" cy="36318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 : en arc 81">
            <a:extLst>
              <a:ext uri="{FF2B5EF4-FFF2-40B4-BE49-F238E27FC236}">
                <a16:creationId xmlns:a16="http://schemas.microsoft.com/office/drawing/2014/main" id="{3A612E41-C22A-8758-997A-C055A3FF899C}"/>
              </a:ext>
            </a:extLst>
          </p:cNvPr>
          <p:cNvCxnSpPr>
            <a:stCxn id="2" idx="2"/>
            <a:endCxn id="13" idx="0"/>
          </p:cNvCxnSpPr>
          <p:nvPr/>
        </p:nvCxnSpPr>
        <p:spPr>
          <a:xfrm rot="16200000" flipH="1">
            <a:off x="7648130" y="805169"/>
            <a:ext cx="663283" cy="37581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Striped Right Arrow 78"/>
          <p:cNvSpPr/>
          <p:nvPr/>
        </p:nvSpPr>
        <p:spPr>
          <a:xfrm rot="5400000">
            <a:off x="5650667" y="4675149"/>
            <a:ext cx="903293" cy="414670"/>
          </a:xfrm>
          <a:prstGeom prst="stripedRightArrow">
            <a:avLst>
              <a:gd name="adj1" fmla="val 34616"/>
              <a:gd name="adj2" fmla="val 93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3222213" y="5516641"/>
            <a:ext cx="5760199" cy="628760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pPr lvl="0" algn="just">
              <a:spcAft>
                <a:spcPts val="300"/>
              </a:spcAft>
              <a:defRPr/>
            </a:pPr>
            <a:r>
              <a:rPr lang="fr-FR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L’entité</a:t>
            </a:r>
            <a:r>
              <a:rPr 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groupe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data governance norm &amp; quality</a:t>
            </a:r>
            <a:r>
              <a:rPr lang="fr-F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s'assure que les données restent un actif précieux, géré de manière efficace et éthique.</a:t>
            </a:r>
            <a:endParaRPr lang="fr-FR" sz="1400" b="1" i="1" kern="0" dirty="0">
              <a:solidFill>
                <a:srgbClr val="E67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931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"/>
          <p:cNvSpPr/>
          <p:nvPr/>
        </p:nvSpPr>
        <p:spPr>
          <a:xfrm>
            <a:off x="9854793" y="68779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/>
          </a:p>
        </p:txBody>
      </p:sp>
      <p:sp>
        <p:nvSpPr>
          <p:cNvPr id="839" name="Google Shape;839;p4"/>
          <p:cNvSpPr/>
          <p:nvPr/>
        </p:nvSpPr>
        <p:spPr>
          <a:xfrm>
            <a:off x="10447460" y="73383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grpSp>
        <p:nvGrpSpPr>
          <p:cNvPr id="841" name="Google Shape;841;p4"/>
          <p:cNvGrpSpPr/>
          <p:nvPr/>
        </p:nvGrpSpPr>
        <p:grpSpPr>
          <a:xfrm>
            <a:off x="1510553" y="63228"/>
            <a:ext cx="7724416" cy="504057"/>
            <a:chOff x="841108" y="1294357"/>
            <a:chExt cx="7475309" cy="508077"/>
          </a:xfrm>
        </p:grpSpPr>
        <p:sp>
          <p:nvSpPr>
            <p:cNvPr id="842" name="Google Shape;842;p4"/>
            <p:cNvSpPr/>
            <p:nvPr/>
          </p:nvSpPr>
          <p:spPr>
            <a:xfrm rot="10800000" flipH="1">
              <a:off x="1851863" y="1294357"/>
              <a:ext cx="6464554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43" name="Google Shape;843;p4"/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44" name="Google Shape;844;p4"/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845" name="Google Shape;845;p4"/>
          <p:cNvSpPr/>
          <p:nvPr/>
        </p:nvSpPr>
        <p:spPr>
          <a:xfrm>
            <a:off x="2088321" y="63230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846" name="Google Shape;846;p4"/>
          <p:cNvSpPr/>
          <p:nvPr/>
        </p:nvSpPr>
        <p:spPr>
          <a:xfrm>
            <a:off x="9234969" y="70586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872" name="Google Shape;872;p4"/>
          <p:cNvSpPr/>
          <p:nvPr/>
        </p:nvSpPr>
        <p:spPr>
          <a:xfrm>
            <a:off x="11026580" y="6105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4" name="Google Shape;833;p4">
            <a:extLst>
              <a:ext uri="{FF2B5EF4-FFF2-40B4-BE49-F238E27FC236}">
                <a16:creationId xmlns:a16="http://schemas.microsoft.com/office/drawing/2014/main" id="{78E00300-2B60-5CA6-CF7C-15914F2F2316}"/>
              </a:ext>
            </a:extLst>
          </p:cNvPr>
          <p:cNvSpPr/>
          <p:nvPr/>
        </p:nvSpPr>
        <p:spPr>
          <a:xfrm rot="10800000" flipH="1">
            <a:off x="5635360" y="656772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834;p4">
            <a:extLst>
              <a:ext uri="{FF2B5EF4-FFF2-40B4-BE49-F238E27FC236}">
                <a16:creationId xmlns:a16="http://schemas.microsoft.com/office/drawing/2014/main" id="{9514FBFA-EEE1-A3FF-E208-B5659070104C}"/>
              </a:ext>
            </a:extLst>
          </p:cNvPr>
          <p:cNvSpPr txBox="1"/>
          <p:nvPr/>
        </p:nvSpPr>
        <p:spPr>
          <a:xfrm>
            <a:off x="4489185" y="873418"/>
            <a:ext cx="25820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Contexte &amp; </a:t>
            </a:r>
            <a:r>
              <a:rPr lang="fr-FR" sz="1400" b="1" dirty="0" err="1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Problé</a:t>
            </a:r>
            <a:r>
              <a:rPr lang="en-US" sz="1400" b="1" dirty="0" err="1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matique</a:t>
            </a:r>
            <a:endParaRPr lang="fr-FR" sz="1400" b="1" dirty="0">
              <a:solidFill>
                <a:schemeClr val="accent5">
                  <a:lumMod val="50000"/>
                </a:schemeClr>
              </a:solidFill>
              <a:latin typeface="Cambria"/>
              <a:ea typeface="Cambria"/>
              <a:sym typeface="Cambria"/>
            </a:endParaRPr>
          </a:p>
        </p:txBody>
      </p:sp>
      <p:sp>
        <p:nvSpPr>
          <p:cNvPr id="6" name="Google Shape;835;p4">
            <a:extLst>
              <a:ext uri="{FF2B5EF4-FFF2-40B4-BE49-F238E27FC236}">
                <a16:creationId xmlns:a16="http://schemas.microsoft.com/office/drawing/2014/main" id="{79F62CBA-9AA8-4F73-AC6E-CB7B4B38E164}"/>
              </a:ext>
            </a:extLst>
          </p:cNvPr>
          <p:cNvSpPr/>
          <p:nvPr/>
        </p:nvSpPr>
        <p:spPr>
          <a:xfrm>
            <a:off x="2878424" y="809921"/>
            <a:ext cx="1709878" cy="518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873;p4">
            <a:extLst>
              <a:ext uri="{FF2B5EF4-FFF2-40B4-BE49-F238E27FC236}">
                <a16:creationId xmlns:a16="http://schemas.microsoft.com/office/drawing/2014/main" id="{17FD2D0D-729A-3593-DCAF-392B007D363A}"/>
              </a:ext>
            </a:extLst>
          </p:cNvPr>
          <p:cNvSpPr txBox="1"/>
          <p:nvPr/>
        </p:nvSpPr>
        <p:spPr>
          <a:xfrm>
            <a:off x="2926247" y="881114"/>
            <a:ext cx="1776960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Organisme d’accueil</a:t>
            </a:r>
            <a:endParaRPr lang="fr-FR" sz="1300" b="1" dirty="0">
              <a:solidFill>
                <a:schemeClr val="bg1">
                  <a:lumMod val="75000"/>
                </a:schemeClr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" name="Google Shape;847;p4">
            <a:extLst>
              <a:ext uri="{FF2B5EF4-FFF2-40B4-BE49-F238E27FC236}">
                <a16:creationId xmlns:a16="http://schemas.microsoft.com/office/drawing/2014/main" id="{248E937D-E762-A061-F82A-177AF8A3F607}"/>
              </a:ext>
            </a:extLst>
          </p:cNvPr>
          <p:cNvSpPr/>
          <p:nvPr/>
        </p:nvSpPr>
        <p:spPr>
          <a:xfrm flipV="1">
            <a:off x="4613410" y="815746"/>
            <a:ext cx="2239671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847;p4">
            <a:extLst>
              <a:ext uri="{FF2B5EF4-FFF2-40B4-BE49-F238E27FC236}">
                <a16:creationId xmlns:a16="http://schemas.microsoft.com/office/drawing/2014/main" id="{D1619649-B108-D782-5037-27FCF2CCFBBD}"/>
              </a:ext>
            </a:extLst>
          </p:cNvPr>
          <p:cNvSpPr/>
          <p:nvPr/>
        </p:nvSpPr>
        <p:spPr>
          <a:xfrm flipV="1">
            <a:off x="6913185" y="812086"/>
            <a:ext cx="840027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" name="Google Shape;847;p4">
            <a:extLst>
              <a:ext uri="{FF2B5EF4-FFF2-40B4-BE49-F238E27FC236}">
                <a16:creationId xmlns:a16="http://schemas.microsoft.com/office/drawing/2014/main" id="{2A7972B6-468D-27AC-03AA-D9325F60089C}"/>
              </a:ext>
            </a:extLst>
          </p:cNvPr>
          <p:cNvSpPr/>
          <p:nvPr/>
        </p:nvSpPr>
        <p:spPr>
          <a:xfrm flipV="1">
            <a:off x="7789318" y="812086"/>
            <a:ext cx="933991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Rectangle : coins arrondis 46">
            <a:extLst>
              <a:ext uri="{FF2B5EF4-FFF2-40B4-BE49-F238E27FC236}">
                <a16:creationId xmlns:a16="http://schemas.microsoft.com/office/drawing/2014/main" id="{E83BA53A-A2E5-AAA5-5953-4DBEA7E86244}"/>
              </a:ext>
            </a:extLst>
          </p:cNvPr>
          <p:cNvSpPr/>
          <p:nvPr/>
        </p:nvSpPr>
        <p:spPr>
          <a:xfrm>
            <a:off x="6821096" y="881471"/>
            <a:ext cx="985028" cy="2678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Objectifs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7" name="Rectangle : coins arrondis 47">
            <a:extLst>
              <a:ext uri="{FF2B5EF4-FFF2-40B4-BE49-F238E27FC236}">
                <a16:creationId xmlns:a16="http://schemas.microsoft.com/office/drawing/2014/main" id="{A369BABB-D073-B46B-C21F-36C9AE967966}"/>
              </a:ext>
            </a:extLst>
          </p:cNvPr>
          <p:cNvSpPr/>
          <p:nvPr/>
        </p:nvSpPr>
        <p:spPr>
          <a:xfrm>
            <a:off x="7687554" y="907551"/>
            <a:ext cx="1188320" cy="215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Planification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" name="Google Shape;760;p3"/>
          <p:cNvSpPr/>
          <p:nvPr/>
        </p:nvSpPr>
        <p:spPr>
          <a:xfrm>
            <a:off x="2546554" y="117802"/>
            <a:ext cx="344463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Présentation du </a:t>
            </a:r>
            <a:r>
              <a:rPr lang="fr-FR" sz="2000" b="1" dirty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projet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8" name="Rectangle avec flèche vers la droite 10">
            <a:extLst>
              <a:ext uri="{FF2B5EF4-FFF2-40B4-BE49-F238E27FC236}">
                <a16:creationId xmlns:a16="http://schemas.microsoft.com/office/drawing/2014/main" id="{25CF8189-6FF7-C7B0-4C66-48BCE4097CB9}"/>
              </a:ext>
            </a:extLst>
          </p:cNvPr>
          <p:cNvSpPr/>
          <p:nvPr/>
        </p:nvSpPr>
        <p:spPr>
          <a:xfrm>
            <a:off x="2283253" y="2426581"/>
            <a:ext cx="7655618" cy="1384939"/>
          </a:xfrm>
          <a:prstGeom prst="rightArrowCallout">
            <a:avLst>
              <a:gd name="adj1" fmla="val 100000"/>
              <a:gd name="adj2" fmla="val 50000"/>
              <a:gd name="adj3" fmla="val 0"/>
              <a:gd name="adj4" fmla="val 97072"/>
            </a:avLst>
          </a:prstGeom>
          <a:noFill/>
          <a:ln w="3175" cap="flat" cmpd="sng" algn="ctr">
            <a:solidFill>
              <a:schemeClr val="accent1"/>
            </a:solidFill>
            <a:prstDash val="sysDot"/>
          </a:ln>
          <a:effectLst/>
        </p:spPr>
        <p:txBody>
          <a:bodyPr rot="0" spcFirstLastPara="0" vertOverflow="overflow" horzOverflow="overflow" vert="horz" wrap="square" lIns="216000" tIns="45720" rIns="21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just">
              <a:spcAft>
                <a:spcPts val="300"/>
              </a:spcAft>
              <a:defRPr/>
            </a:pPr>
            <a:endParaRPr lang="en-US" sz="1400" b="1" dirty="0" smtClean="0">
              <a:solidFill>
                <a:schemeClr val="accent5">
                  <a:lumMod val="50000"/>
                </a:schemeClr>
              </a:solidFill>
              <a:latin typeface="Segoe UI (Corps)"/>
            </a:endParaRPr>
          </a:p>
          <a:p>
            <a:pPr lvl="0" algn="just">
              <a:spcAft>
                <a:spcPts val="300"/>
              </a:spcAft>
              <a:defRPr/>
            </a:pPr>
            <a:r>
              <a:rPr lang="en-US" sz="1400" b="1" dirty="0" err="1" smtClean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Problématique</a:t>
            </a:r>
            <a:r>
              <a:rPr kumimoji="0" lang="fr-FR" sz="14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(Corps)"/>
                <a:ea typeface="+mn-ea"/>
                <a:cs typeface="Segoe UI" panose="020B0502040204020203" pitchFamily="34" charset="0"/>
              </a:rPr>
              <a:t> </a:t>
            </a:r>
            <a:endParaRPr kumimoji="0" lang="fr-FR" sz="1400" b="1" i="1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(Corps)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fr-FR" sz="1400" b="1" i="1" u="none" strike="noStrike" kern="0" cap="none" spc="0" normalizeH="0" baseline="0" noProof="0" dirty="0">
              <a:ln>
                <a:noFill/>
              </a:ln>
              <a:solidFill>
                <a:srgbClr val="E67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(Corps)"/>
              <a:ea typeface="+mn-ea"/>
              <a:cs typeface="Segoe UI" panose="020B0502040204020203" pitchFamily="34" charset="0"/>
            </a:endParaRPr>
          </a:p>
          <a:p>
            <a:pPr algn="just"/>
            <a:r>
              <a:rPr lang="fr-FR" sz="1300" dirty="0"/>
              <a:t>La problématique du projet réside dans la nécessité d'automatiser et d'optimiser la gestion des métadonnées au sein de </a:t>
            </a:r>
            <a:r>
              <a:rPr lang="fr-FR" sz="1300" dirty="0">
                <a:latin typeface="Segoe UI" panose="020B0502040204020203" pitchFamily="34" charset="0"/>
                <a:cs typeface="Segoe UI" panose="020B0502040204020203" pitchFamily="34" charset="0"/>
              </a:rPr>
              <a:t>l’entité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groupe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dirty="0">
                <a:latin typeface="Segoe UI" panose="020B0502040204020203" pitchFamily="34" charset="0"/>
                <a:cs typeface="Segoe UI" panose="020B0502040204020203" pitchFamily="34" charset="0"/>
              </a:rPr>
              <a:t>data governance norm &amp; quality</a:t>
            </a:r>
            <a:r>
              <a:rPr lang="fr-FR" sz="1300" dirty="0"/>
              <a:t>, afin de </a:t>
            </a:r>
            <a:r>
              <a:rPr lang="fr-FR" sz="1300" dirty="0" smtClean="0"/>
              <a:t>: </a:t>
            </a:r>
            <a:endParaRPr lang="fr-FR" sz="13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3"/>
          <a:srcRect l="36380" t="23288" r="27801" b="35508"/>
          <a:stretch/>
        </p:blipFill>
        <p:spPr>
          <a:xfrm>
            <a:off x="9740558" y="2186413"/>
            <a:ext cx="381732" cy="476722"/>
          </a:xfrm>
          <a:prstGeom prst="rect">
            <a:avLst/>
          </a:prstGeom>
        </p:spPr>
      </p:pic>
      <p:sp>
        <p:nvSpPr>
          <p:cNvPr id="63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3022257" y="5062702"/>
            <a:ext cx="1041792" cy="550060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pPr algn="ctr"/>
            <a:r>
              <a:rPr lang="fr-FR" sz="1200" dirty="0" smtClean="0"/>
              <a:t>Erreurs humaines</a:t>
            </a:r>
            <a:endParaRPr lang="en-US" sz="1200" dirty="0"/>
          </a:p>
        </p:txBody>
      </p:sp>
      <p:sp>
        <p:nvSpPr>
          <p:cNvPr id="64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4637708" y="5048443"/>
            <a:ext cx="1087488" cy="550060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pPr algn="ctr"/>
            <a:r>
              <a:rPr lang="fr-FR" sz="1200" dirty="0" smtClean="0"/>
              <a:t>Coûts </a:t>
            </a:r>
            <a:r>
              <a:rPr lang="fr-FR" sz="1200" dirty="0"/>
              <a:t>opérationnels</a:t>
            </a:r>
            <a:endParaRPr lang="en-US" sz="1200" dirty="0"/>
          </a:p>
        </p:txBody>
      </p:sp>
      <p:sp>
        <p:nvSpPr>
          <p:cNvPr id="66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6297482" y="5033711"/>
            <a:ext cx="1643461" cy="550060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pPr algn="ctr"/>
            <a:r>
              <a:rPr lang="fr-FR" sz="1200" dirty="0" smtClean="0"/>
              <a:t>Difficultés </a:t>
            </a:r>
            <a:r>
              <a:rPr lang="fr-FR" sz="1200" dirty="0"/>
              <a:t>de gestion des anomalies</a:t>
            </a:r>
            <a:endParaRPr lang="en-US" sz="1200" dirty="0"/>
          </a:p>
        </p:txBody>
      </p:sp>
      <p:sp>
        <p:nvSpPr>
          <p:cNvPr id="67" name="Freeform 82">
            <a:extLst>
              <a:ext uri="{FF2B5EF4-FFF2-40B4-BE49-F238E27FC236}">
                <a16:creationId xmlns:a16="http://schemas.microsoft.com/office/drawing/2014/main" id="{B77F0EF0-15BB-1BE9-0A81-5BD137964007}"/>
              </a:ext>
            </a:extLst>
          </p:cNvPr>
          <p:cNvSpPr/>
          <p:nvPr/>
        </p:nvSpPr>
        <p:spPr bwMode="gray">
          <a:xfrm>
            <a:off x="8260691" y="5033711"/>
            <a:ext cx="1643461" cy="550060"/>
          </a:xfrm>
          <a:prstGeom prst="rect">
            <a:avLst/>
          </a:prstGeom>
          <a:noFill/>
          <a:ln w="3175">
            <a:prstDash val="lgDashDotDot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0" bIns="91440" anchor="ctr">
            <a:noAutofit/>
          </a:bodyPr>
          <a:lstStyle/>
          <a:p>
            <a:pPr algn="ctr"/>
            <a:r>
              <a:rPr lang="fr-FR" sz="1200" dirty="0" smtClean="0"/>
              <a:t>Manque </a:t>
            </a:r>
            <a:r>
              <a:rPr lang="fr-FR" sz="1200" dirty="0"/>
              <a:t>d'extraction des insights.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7024748" y="152978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69" name="Espace réservé du texte 5">
            <a:extLst>
              <a:ext uri="{FF2B5EF4-FFF2-40B4-BE49-F238E27FC236}">
                <a16:creationId xmlns:a16="http://schemas.microsoft.com/office/drawing/2014/main" id="{916BD8EA-B87A-7257-561C-096A0D7357B2}"/>
              </a:ext>
            </a:extLst>
          </p:cNvPr>
          <p:cNvSpPr txBox="1">
            <a:spLocks/>
          </p:cNvSpPr>
          <p:nvPr/>
        </p:nvSpPr>
        <p:spPr>
          <a:xfrm>
            <a:off x="3758984" y="4311400"/>
            <a:ext cx="4704158" cy="2416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70000"/>
              </a:lnSpc>
              <a:spcBef>
                <a:spcPts val="1000"/>
              </a:spcBef>
              <a:spcAft>
                <a:spcPts val="20"/>
              </a:spcAft>
              <a:buFont typeface="Arial" panose="020B0604020202020204" pitchFamily="34" charset="0"/>
              <a:buNone/>
              <a:defRPr sz="4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fr-FR" sz="1400" i="1" dirty="0" smtClean="0">
                <a:solidFill>
                  <a:schemeClr val="accent5">
                    <a:lumMod val="50000"/>
                  </a:schemeClr>
                </a:solidFill>
              </a:rPr>
              <a:t>surmonter </a:t>
            </a:r>
            <a:r>
              <a:rPr lang="fr-FR" sz="1400" i="1" dirty="0">
                <a:solidFill>
                  <a:schemeClr val="accent5">
                    <a:lumMod val="50000"/>
                  </a:schemeClr>
                </a:solidFill>
              </a:rPr>
              <a:t>les défis liés aux</a:t>
            </a:r>
            <a:endParaRPr kumimoji="0" lang="fr-FR" sz="1400" b="1" i="1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Segoe UI (Corps)"/>
              <a:cs typeface="Segoe UI" panose="020B0502040204020203" pitchFamily="34" charset="0"/>
            </a:endParaRPr>
          </a:p>
        </p:txBody>
      </p:sp>
      <p:cxnSp>
        <p:nvCxnSpPr>
          <p:cNvPr id="70" name="Connecteur : en arc 81">
            <a:extLst>
              <a:ext uri="{FF2B5EF4-FFF2-40B4-BE49-F238E27FC236}">
                <a16:creationId xmlns:a16="http://schemas.microsoft.com/office/drawing/2014/main" id="{3A612E41-C22A-8758-997A-C055A3FF899C}"/>
              </a:ext>
            </a:extLst>
          </p:cNvPr>
          <p:cNvCxnSpPr/>
          <p:nvPr/>
        </p:nvCxnSpPr>
        <p:spPr>
          <a:xfrm rot="5400000">
            <a:off x="4572276" y="3523915"/>
            <a:ext cx="509665" cy="25679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 : en arc 81">
            <a:extLst>
              <a:ext uri="{FF2B5EF4-FFF2-40B4-BE49-F238E27FC236}">
                <a16:creationId xmlns:a16="http://schemas.microsoft.com/office/drawing/2014/main" id="{3A612E41-C22A-8758-997A-C055A3FF899C}"/>
              </a:ext>
            </a:extLst>
          </p:cNvPr>
          <p:cNvCxnSpPr>
            <a:endCxn id="64" idx="0"/>
          </p:cNvCxnSpPr>
          <p:nvPr/>
        </p:nvCxnSpPr>
        <p:spPr>
          <a:xfrm rot="5400000">
            <a:off x="5399826" y="4334664"/>
            <a:ext cx="495406" cy="932153"/>
          </a:xfrm>
          <a:prstGeom prst="curvedConnector3">
            <a:avLst>
              <a:gd name="adj1" fmla="val 51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 : en arc 81">
            <a:extLst>
              <a:ext uri="{FF2B5EF4-FFF2-40B4-BE49-F238E27FC236}">
                <a16:creationId xmlns:a16="http://schemas.microsoft.com/office/drawing/2014/main" id="{3A612E41-C22A-8758-997A-C055A3FF899C}"/>
              </a:ext>
            </a:extLst>
          </p:cNvPr>
          <p:cNvCxnSpPr>
            <a:stCxn id="69" idx="2"/>
            <a:endCxn id="67" idx="0"/>
          </p:cNvCxnSpPr>
          <p:nvPr/>
        </p:nvCxnSpPr>
        <p:spPr>
          <a:xfrm rot="16200000" flipH="1">
            <a:off x="7356405" y="3307694"/>
            <a:ext cx="480674" cy="29713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 : en arc 81">
            <a:extLst>
              <a:ext uri="{FF2B5EF4-FFF2-40B4-BE49-F238E27FC236}">
                <a16:creationId xmlns:a16="http://schemas.microsoft.com/office/drawing/2014/main" id="{3A612E41-C22A-8758-997A-C055A3FF899C}"/>
              </a:ext>
            </a:extLst>
          </p:cNvPr>
          <p:cNvCxnSpPr>
            <a:stCxn id="69" idx="2"/>
            <a:endCxn id="66" idx="0"/>
          </p:cNvCxnSpPr>
          <p:nvPr/>
        </p:nvCxnSpPr>
        <p:spPr>
          <a:xfrm rot="16200000" flipH="1">
            <a:off x="6374801" y="4289299"/>
            <a:ext cx="480674" cy="10081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19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3" grpId="0" animBg="1"/>
      <p:bldP spid="64" grpId="0" animBg="1"/>
      <p:bldP spid="66" grpId="0" animBg="1"/>
      <p:bldP spid="67" grpId="0" animBg="1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3;p4">
            <a:extLst>
              <a:ext uri="{FF2B5EF4-FFF2-40B4-BE49-F238E27FC236}">
                <a16:creationId xmlns:a16="http://schemas.microsoft.com/office/drawing/2014/main" id="{E6EC6BCE-1FD1-38A0-DDA7-E2F530BE9756}"/>
              </a:ext>
            </a:extLst>
          </p:cNvPr>
          <p:cNvSpPr/>
          <p:nvPr/>
        </p:nvSpPr>
        <p:spPr>
          <a:xfrm rot="10800000" flipH="1">
            <a:off x="7187958" y="646018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835;p4">
            <a:extLst>
              <a:ext uri="{FF2B5EF4-FFF2-40B4-BE49-F238E27FC236}">
                <a16:creationId xmlns:a16="http://schemas.microsoft.com/office/drawing/2014/main" id="{085A3863-1EA8-3332-3CCF-4A299E2559DD}"/>
              </a:ext>
            </a:extLst>
          </p:cNvPr>
          <p:cNvSpPr/>
          <p:nvPr/>
        </p:nvSpPr>
        <p:spPr>
          <a:xfrm>
            <a:off x="2920572" y="809921"/>
            <a:ext cx="1709878" cy="518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873;p4">
            <a:extLst>
              <a:ext uri="{FF2B5EF4-FFF2-40B4-BE49-F238E27FC236}">
                <a16:creationId xmlns:a16="http://schemas.microsoft.com/office/drawing/2014/main" id="{6AEFFE03-FAB4-A528-0B04-1405CCBAE163}"/>
              </a:ext>
            </a:extLst>
          </p:cNvPr>
          <p:cNvSpPr txBox="1"/>
          <p:nvPr/>
        </p:nvSpPr>
        <p:spPr>
          <a:xfrm>
            <a:off x="6596230" y="879932"/>
            <a:ext cx="1373598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i="0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Objectifs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Google Shape;873;p4">
            <a:extLst>
              <a:ext uri="{FF2B5EF4-FFF2-40B4-BE49-F238E27FC236}">
                <a16:creationId xmlns:a16="http://schemas.microsoft.com/office/drawing/2014/main" id="{C44C2205-9889-83A4-43BF-DA808488BC59}"/>
              </a:ext>
            </a:extLst>
          </p:cNvPr>
          <p:cNvSpPr txBox="1"/>
          <p:nvPr/>
        </p:nvSpPr>
        <p:spPr>
          <a:xfrm>
            <a:off x="2911883" y="879953"/>
            <a:ext cx="1776960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Organisme d’accueil</a:t>
            </a:r>
            <a:endParaRPr lang="fr-F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Google Shape;847;p4">
            <a:extLst>
              <a:ext uri="{FF2B5EF4-FFF2-40B4-BE49-F238E27FC236}">
                <a16:creationId xmlns:a16="http://schemas.microsoft.com/office/drawing/2014/main" id="{F4E7436A-61E5-0F41-B930-E658D6E746F8}"/>
              </a:ext>
            </a:extLst>
          </p:cNvPr>
          <p:cNvSpPr/>
          <p:nvPr/>
        </p:nvSpPr>
        <p:spPr>
          <a:xfrm flipV="1">
            <a:off x="4688843" y="814690"/>
            <a:ext cx="2109889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847;p4">
            <a:extLst>
              <a:ext uri="{FF2B5EF4-FFF2-40B4-BE49-F238E27FC236}">
                <a16:creationId xmlns:a16="http://schemas.microsoft.com/office/drawing/2014/main" id="{30C8A9E7-2B1D-F6CC-57D7-8FAA287640EB}"/>
              </a:ext>
            </a:extLst>
          </p:cNvPr>
          <p:cNvSpPr/>
          <p:nvPr/>
        </p:nvSpPr>
        <p:spPr>
          <a:xfrm flipV="1">
            <a:off x="6869287" y="814691"/>
            <a:ext cx="832210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847;p4">
            <a:extLst>
              <a:ext uri="{FF2B5EF4-FFF2-40B4-BE49-F238E27FC236}">
                <a16:creationId xmlns:a16="http://schemas.microsoft.com/office/drawing/2014/main" id="{77967610-0B1A-843A-0DAE-93671DFD0CD9}"/>
              </a:ext>
            </a:extLst>
          </p:cNvPr>
          <p:cNvSpPr/>
          <p:nvPr/>
        </p:nvSpPr>
        <p:spPr>
          <a:xfrm flipV="1">
            <a:off x="7767325" y="809920"/>
            <a:ext cx="985026" cy="4896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953;p7"/>
          <p:cNvSpPr/>
          <p:nvPr/>
        </p:nvSpPr>
        <p:spPr>
          <a:xfrm>
            <a:off x="9854793" y="68779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/>
          </a:p>
        </p:txBody>
      </p:sp>
      <p:sp>
        <p:nvSpPr>
          <p:cNvPr id="67" name="Google Shape;954;p7"/>
          <p:cNvSpPr/>
          <p:nvPr/>
        </p:nvSpPr>
        <p:spPr>
          <a:xfrm>
            <a:off x="10447460" y="73383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grpSp>
        <p:nvGrpSpPr>
          <p:cNvPr id="68" name="Google Shape;956;p7"/>
          <p:cNvGrpSpPr/>
          <p:nvPr/>
        </p:nvGrpSpPr>
        <p:grpSpPr>
          <a:xfrm>
            <a:off x="1510553" y="63228"/>
            <a:ext cx="7724416" cy="504057"/>
            <a:chOff x="841108" y="1294357"/>
            <a:chExt cx="7475309" cy="508077"/>
          </a:xfrm>
        </p:grpSpPr>
        <p:sp>
          <p:nvSpPr>
            <p:cNvPr id="69" name="Google Shape;957;p7"/>
            <p:cNvSpPr/>
            <p:nvPr/>
          </p:nvSpPr>
          <p:spPr>
            <a:xfrm rot="10800000" flipH="1">
              <a:off x="1843698" y="1294357"/>
              <a:ext cx="647271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0" name="Google Shape;958;p7"/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1" name="Google Shape;959;p7"/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2" name="Google Shape;960;p7"/>
          <p:cNvSpPr/>
          <p:nvPr/>
        </p:nvSpPr>
        <p:spPr>
          <a:xfrm>
            <a:off x="2088321" y="63230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dirty="0"/>
          </a:p>
        </p:txBody>
      </p:sp>
      <p:sp>
        <p:nvSpPr>
          <p:cNvPr id="73" name="Google Shape;961;p7"/>
          <p:cNvSpPr/>
          <p:nvPr/>
        </p:nvSpPr>
        <p:spPr>
          <a:xfrm>
            <a:off x="9234969" y="70586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74" name="Google Shape;963;p7"/>
          <p:cNvSpPr/>
          <p:nvPr/>
        </p:nvSpPr>
        <p:spPr>
          <a:xfrm>
            <a:off x="11036740" y="61051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76" name="Google Shape;834;p4">
            <a:extLst>
              <a:ext uri="{FF2B5EF4-FFF2-40B4-BE49-F238E27FC236}">
                <a16:creationId xmlns:a16="http://schemas.microsoft.com/office/drawing/2014/main" id="{D6762C50-97BF-4D99-2C1A-4C9F6BFCD247}"/>
              </a:ext>
            </a:extLst>
          </p:cNvPr>
          <p:cNvSpPr txBox="1"/>
          <p:nvPr/>
        </p:nvSpPr>
        <p:spPr>
          <a:xfrm>
            <a:off x="4427196" y="872258"/>
            <a:ext cx="262027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smtClean="0">
                <a:solidFill>
                  <a:srgbClr val="BFBFBF"/>
                </a:solidFill>
                <a:latin typeface="Cambria"/>
                <a:ea typeface="Cambria"/>
                <a:sym typeface="Cambria"/>
              </a:rPr>
              <a:t>Contexte &amp; </a:t>
            </a:r>
            <a:r>
              <a:rPr lang="fr-FR" sz="1400" b="1" dirty="0" err="1" smtClean="0">
                <a:solidFill>
                  <a:srgbClr val="BFBFBF"/>
                </a:solidFill>
                <a:latin typeface="Cambria"/>
                <a:ea typeface="Cambria"/>
                <a:sym typeface="Cambria"/>
              </a:rPr>
              <a:t>Problé</a:t>
            </a:r>
            <a:r>
              <a:rPr lang="en-US" sz="1400" b="1" dirty="0" err="1" smtClean="0">
                <a:solidFill>
                  <a:srgbClr val="BFBFBF"/>
                </a:solidFill>
                <a:latin typeface="Cambria"/>
                <a:ea typeface="Cambria"/>
                <a:sym typeface="Cambria"/>
              </a:rPr>
              <a:t>matique</a:t>
            </a:r>
            <a:endParaRPr lang="fr-FR" sz="1400" dirty="0"/>
          </a:p>
        </p:txBody>
      </p:sp>
      <p:sp>
        <p:nvSpPr>
          <p:cNvPr id="77" name="Rectangle : coins arrondis 47">
            <a:extLst>
              <a:ext uri="{FF2B5EF4-FFF2-40B4-BE49-F238E27FC236}">
                <a16:creationId xmlns:a16="http://schemas.microsoft.com/office/drawing/2014/main" id="{A369BABB-D073-B46B-C21F-36C9AE967966}"/>
              </a:ext>
            </a:extLst>
          </p:cNvPr>
          <p:cNvSpPr/>
          <p:nvPr/>
        </p:nvSpPr>
        <p:spPr>
          <a:xfrm>
            <a:off x="7687554" y="918306"/>
            <a:ext cx="1188320" cy="215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Planification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8" name="Connecteur : en arc 59">
            <a:extLst>
              <a:ext uri="{FF2B5EF4-FFF2-40B4-BE49-F238E27FC236}">
                <a16:creationId xmlns:a16="http://schemas.microsoft.com/office/drawing/2014/main" id="{FB56366C-88B0-56BA-1A00-1D3B8C5C4C84}"/>
              </a:ext>
            </a:extLst>
          </p:cNvPr>
          <p:cNvCxnSpPr/>
          <p:nvPr/>
        </p:nvCxnSpPr>
        <p:spPr>
          <a:xfrm rot="10800000" flipH="1">
            <a:off x="1356441" y="2093382"/>
            <a:ext cx="515087" cy="16232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 : en arc 61">
            <a:extLst>
              <a:ext uri="{FF2B5EF4-FFF2-40B4-BE49-F238E27FC236}">
                <a16:creationId xmlns:a16="http://schemas.microsoft.com/office/drawing/2014/main" id="{56B395EC-8C33-D74A-AA37-4B076B6222D7}"/>
              </a:ext>
            </a:extLst>
          </p:cNvPr>
          <p:cNvCxnSpPr/>
          <p:nvPr/>
        </p:nvCxnSpPr>
        <p:spPr>
          <a:xfrm>
            <a:off x="1356441" y="3716641"/>
            <a:ext cx="515087" cy="178034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971774" y="1924370"/>
            <a:ext cx="335732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ts val="1800"/>
            </a:pPr>
            <a:r>
              <a:rPr lang="fr-FR" sz="125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Automatisation de l’ingestion des données </a:t>
            </a:r>
            <a:endParaRPr lang="en-US" sz="125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71774" y="2606883"/>
            <a:ext cx="322767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5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Évaluation de la qualité des métadonnées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971773" y="3280929"/>
            <a:ext cx="307128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5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Intégration transparente dans </a:t>
            </a:r>
            <a:r>
              <a:rPr lang="fr-FR" sz="1250" dirty="0" smtClean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pile </a:t>
            </a:r>
            <a:r>
              <a:rPr lang="fr-FR" sz="1250" dirty="0" err="1" smtClean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</a:t>
            </a:r>
            <a:r>
              <a:rPr lang="fr-FR" sz="1250" dirty="0" smtClean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fr-FR" sz="125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sz="1250" dirty="0" smtClean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actuelle</a:t>
            </a:r>
            <a:endParaRPr lang="fr-FR" sz="125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971774" y="3971909"/>
            <a:ext cx="198355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5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Détection des anomalies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971774" y="4656593"/>
            <a:ext cx="314092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50" dirty="0" err="1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Mécanismes</a:t>
            </a:r>
            <a:r>
              <a:rPr lang="en-US" sz="125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notification </a:t>
            </a:r>
            <a:r>
              <a:rPr lang="en-US" sz="1250" dirty="0" err="1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automatisée</a:t>
            </a:r>
            <a:endParaRPr lang="en-US" sz="125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971774" y="5336935"/>
            <a:ext cx="327807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5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Surveillance de la qualité</a:t>
            </a:r>
            <a:r>
              <a:rPr lang="en-US" sz="125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m</a:t>
            </a:r>
            <a:r>
              <a:rPr lang="fr-FR" sz="125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é</a:t>
            </a:r>
            <a:r>
              <a:rPr lang="en-US" sz="1250" dirty="0" err="1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tadonn</a:t>
            </a:r>
            <a:r>
              <a:rPr lang="fr-FR" sz="125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é</a:t>
            </a:r>
            <a:r>
              <a:rPr lang="en-US" sz="1250" dirty="0" err="1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</a:t>
            </a:r>
            <a:endParaRPr lang="en-US" sz="125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6" name="Curved Connector 85"/>
          <p:cNvCxnSpPr>
            <a:cxnSpLocks/>
          </p:cNvCxnSpPr>
          <p:nvPr/>
        </p:nvCxnSpPr>
        <p:spPr>
          <a:xfrm rot="5400000" flipH="1" flipV="1">
            <a:off x="1569938" y="2780569"/>
            <a:ext cx="429331" cy="3743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/>
          <p:cNvCxnSpPr>
            <a:endCxn id="82" idx="1"/>
          </p:cNvCxnSpPr>
          <p:nvPr/>
        </p:nvCxnSpPr>
        <p:spPr>
          <a:xfrm flipV="1">
            <a:off x="1356441" y="3519456"/>
            <a:ext cx="615332" cy="1887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/>
          <p:nvPr/>
        </p:nvCxnSpPr>
        <p:spPr>
          <a:xfrm>
            <a:off x="1383636" y="3721627"/>
            <a:ext cx="562734" cy="39012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urved Connector 88"/>
          <p:cNvCxnSpPr>
            <a:cxnSpLocks/>
          </p:cNvCxnSpPr>
          <p:nvPr/>
        </p:nvCxnSpPr>
        <p:spPr>
          <a:xfrm rot="16200000" flipH="1">
            <a:off x="1580001" y="4430057"/>
            <a:ext cx="429331" cy="3743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357018" y="3562752"/>
            <a:ext cx="8819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Objectifs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258318" y="1839731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L'automatisation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l'ingestion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des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données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structures </a:t>
            </a:r>
            <a:r>
              <a:rPr lang="en-US" sz="1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permet</a:t>
            </a:r>
            <a:r>
              <a:rPr lang="en-US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d'accélérer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ce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processus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tout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diminuant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les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erreurs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humaines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et les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dépenses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opérationnelles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258318" y="2506078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Des scripts Python </a:t>
            </a:r>
            <a:r>
              <a:rPr lang="en-US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pour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évaluer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systématiquement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la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qualité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des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métadonnées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selon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des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critères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prédéfinis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3" name="Rectangle 92"/>
          <p:cNvSpPr/>
          <p:nvPr/>
        </p:nvSpPr>
        <p:spPr>
          <a:xfrm>
            <a:off x="5258318" y="3222958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Assurer que l’ensemble du processus d’automatisation et les nouvelles fonctionnalités s’intègrent de manière fluide et efficace au sein de </a:t>
            </a:r>
            <a:r>
              <a:rPr lang="fr-FR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la pile existante.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4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4999829" y="2088302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4999829" y="2773913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4999829" y="3469679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5258318" y="3834818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Détectées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les anomalies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afin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de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résoudre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les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problèmes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qualité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des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métadonnées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ce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qui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améliore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leur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intégrité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globale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cxnSp>
        <p:nvCxnSpPr>
          <p:cNvPr id="98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4999829" y="4096129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5258318" y="4515790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Informer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immédiatement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les parties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concernées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l'état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des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métadonnées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et de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toute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détection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d'anomalies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cxnSp>
        <p:nvCxnSpPr>
          <p:cNvPr id="100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4999829" y="4760231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5258318" y="526615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Tableau de bord pour visualiser et suivre les anomalies détectées dans les métadonnées dans l’objective de l’amélioration continue.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2" name="Connecteur droit 49">
            <a:extLst>
              <a:ext uri="{FF2B5EF4-FFF2-40B4-BE49-F238E27FC236}">
                <a16:creationId xmlns:a16="http://schemas.microsoft.com/office/drawing/2014/main" id="{25C7246B-7A3D-70AF-1106-1BB59B3FD0AC}"/>
              </a:ext>
            </a:extLst>
          </p:cNvPr>
          <p:cNvCxnSpPr/>
          <p:nvPr/>
        </p:nvCxnSpPr>
        <p:spPr>
          <a:xfrm rot="5400000">
            <a:off x="4999829" y="5483129"/>
            <a:ext cx="377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Google Shape;760;p3"/>
          <p:cNvSpPr/>
          <p:nvPr/>
        </p:nvSpPr>
        <p:spPr>
          <a:xfrm>
            <a:off x="2546554" y="117802"/>
            <a:ext cx="344463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Présentation du </a:t>
            </a:r>
            <a:r>
              <a:rPr lang="fr-FR" sz="2000" b="1" dirty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projet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02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  <p:bldP spid="84" grpId="0"/>
      <p:bldP spid="85" grpId="0"/>
      <p:bldP spid="90" grpId="0"/>
      <p:bldP spid="91" grpId="0"/>
      <p:bldP spid="92" grpId="0"/>
      <p:bldP spid="97" grpId="0"/>
      <p:bldP spid="99" grpId="0"/>
      <p:bldP spid="10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2;p4">
            <a:extLst>
              <a:ext uri="{FF2B5EF4-FFF2-40B4-BE49-F238E27FC236}">
                <a16:creationId xmlns:a16="http://schemas.microsoft.com/office/drawing/2014/main" id="{FC9F2EB9-23A9-493C-32C1-EBD1C273A2BB}"/>
              </a:ext>
            </a:extLst>
          </p:cNvPr>
          <p:cNvSpPr txBox="1"/>
          <p:nvPr/>
        </p:nvSpPr>
        <p:spPr>
          <a:xfrm>
            <a:off x="7836291" y="898418"/>
            <a:ext cx="133158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i="0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Planification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Google Shape;833;p4">
            <a:extLst>
              <a:ext uri="{FF2B5EF4-FFF2-40B4-BE49-F238E27FC236}">
                <a16:creationId xmlns:a16="http://schemas.microsoft.com/office/drawing/2014/main" id="{EF508A36-B0B1-D309-70BB-0E250AD9C0FF}"/>
              </a:ext>
            </a:extLst>
          </p:cNvPr>
          <p:cNvSpPr/>
          <p:nvPr/>
        </p:nvSpPr>
        <p:spPr>
          <a:xfrm rot="10800000" flipH="1">
            <a:off x="8288215" y="674830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834;p4">
            <a:extLst>
              <a:ext uri="{FF2B5EF4-FFF2-40B4-BE49-F238E27FC236}">
                <a16:creationId xmlns:a16="http://schemas.microsoft.com/office/drawing/2014/main" id="{BEB65A16-359D-BF43-FBB0-B689BB957C3E}"/>
              </a:ext>
            </a:extLst>
          </p:cNvPr>
          <p:cNvSpPr txBox="1"/>
          <p:nvPr/>
        </p:nvSpPr>
        <p:spPr>
          <a:xfrm>
            <a:off x="4356803" y="890744"/>
            <a:ext cx="268896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Contexte &amp; </a:t>
            </a:r>
            <a:r>
              <a:rPr lang="fr-FR" sz="1400" b="1" dirty="0" err="1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Problé</a:t>
            </a:r>
            <a:r>
              <a:rPr lang="en-US" sz="1400" b="1" dirty="0" err="1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sym typeface="Cambria"/>
              </a:rPr>
              <a:t>matique</a:t>
            </a:r>
            <a:endParaRPr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Google Shape;835;p4">
            <a:extLst>
              <a:ext uri="{FF2B5EF4-FFF2-40B4-BE49-F238E27FC236}">
                <a16:creationId xmlns:a16="http://schemas.microsoft.com/office/drawing/2014/main" id="{956351E5-6F0D-FA50-23B1-A418781DC95C}"/>
              </a:ext>
            </a:extLst>
          </p:cNvPr>
          <p:cNvSpPr/>
          <p:nvPr/>
        </p:nvSpPr>
        <p:spPr>
          <a:xfrm>
            <a:off x="2832294" y="820820"/>
            <a:ext cx="1709878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873;p4">
            <a:extLst>
              <a:ext uri="{FF2B5EF4-FFF2-40B4-BE49-F238E27FC236}">
                <a16:creationId xmlns:a16="http://schemas.microsoft.com/office/drawing/2014/main" id="{F9CCF204-DE08-6C42-D03E-8E8E2B834E5F}"/>
              </a:ext>
            </a:extLst>
          </p:cNvPr>
          <p:cNvSpPr txBox="1"/>
          <p:nvPr/>
        </p:nvSpPr>
        <p:spPr>
          <a:xfrm>
            <a:off x="6612434" y="898418"/>
            <a:ext cx="1373598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i="0" dirty="0" smtClean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Objectifs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Google Shape;847;p4">
            <a:extLst>
              <a:ext uri="{FF2B5EF4-FFF2-40B4-BE49-F238E27FC236}">
                <a16:creationId xmlns:a16="http://schemas.microsoft.com/office/drawing/2014/main" id="{7516A878-ABC0-A708-921D-515AC62CD272}"/>
              </a:ext>
            </a:extLst>
          </p:cNvPr>
          <p:cNvSpPr/>
          <p:nvPr/>
        </p:nvSpPr>
        <p:spPr>
          <a:xfrm flipV="1">
            <a:off x="4636031" y="819512"/>
            <a:ext cx="2127970" cy="46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847;p4">
            <a:extLst>
              <a:ext uri="{FF2B5EF4-FFF2-40B4-BE49-F238E27FC236}">
                <a16:creationId xmlns:a16="http://schemas.microsoft.com/office/drawing/2014/main" id="{ABDAF502-8207-203E-3B90-DF50B16B669B}"/>
              </a:ext>
            </a:extLst>
          </p:cNvPr>
          <p:cNvSpPr/>
          <p:nvPr/>
        </p:nvSpPr>
        <p:spPr>
          <a:xfrm flipV="1">
            <a:off x="6883128" y="814642"/>
            <a:ext cx="83221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Google Shape;847;p4">
            <a:extLst>
              <a:ext uri="{FF2B5EF4-FFF2-40B4-BE49-F238E27FC236}">
                <a16:creationId xmlns:a16="http://schemas.microsoft.com/office/drawing/2014/main" id="{85975486-FB03-34FB-2FAE-AE11D780A1E9}"/>
              </a:ext>
            </a:extLst>
          </p:cNvPr>
          <p:cNvSpPr/>
          <p:nvPr/>
        </p:nvSpPr>
        <p:spPr>
          <a:xfrm flipV="1">
            <a:off x="7833390" y="812038"/>
            <a:ext cx="1105805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" name="Google Shape;873;p4">
            <a:extLst>
              <a:ext uri="{FF2B5EF4-FFF2-40B4-BE49-F238E27FC236}">
                <a16:creationId xmlns:a16="http://schemas.microsoft.com/office/drawing/2014/main" id="{C44C2205-9889-83A4-43BF-DA808488BC59}"/>
              </a:ext>
            </a:extLst>
          </p:cNvPr>
          <p:cNvSpPr txBox="1"/>
          <p:nvPr/>
        </p:nvSpPr>
        <p:spPr>
          <a:xfrm>
            <a:off x="2911883" y="879904"/>
            <a:ext cx="1776960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>
                <a:solidFill>
                  <a:schemeClr val="bg1">
                    <a:lumMod val="75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Organisme d’accueil</a:t>
            </a:r>
            <a:endParaRPr lang="fr-F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4" name="Google Shape;953;p7"/>
          <p:cNvSpPr/>
          <p:nvPr/>
        </p:nvSpPr>
        <p:spPr>
          <a:xfrm>
            <a:off x="9854793" y="68730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/>
          </a:p>
        </p:txBody>
      </p:sp>
      <p:sp>
        <p:nvSpPr>
          <p:cNvPr id="55" name="Google Shape;954;p7"/>
          <p:cNvSpPr/>
          <p:nvPr/>
        </p:nvSpPr>
        <p:spPr>
          <a:xfrm>
            <a:off x="10447460" y="73334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grpSp>
        <p:nvGrpSpPr>
          <p:cNvPr id="56" name="Google Shape;956;p7"/>
          <p:cNvGrpSpPr/>
          <p:nvPr/>
        </p:nvGrpSpPr>
        <p:grpSpPr>
          <a:xfrm>
            <a:off x="1510553" y="63179"/>
            <a:ext cx="7724416" cy="504057"/>
            <a:chOff x="841108" y="1294357"/>
            <a:chExt cx="7475309" cy="508077"/>
          </a:xfrm>
        </p:grpSpPr>
        <p:sp>
          <p:nvSpPr>
            <p:cNvPr id="57" name="Google Shape;957;p7"/>
            <p:cNvSpPr/>
            <p:nvPr/>
          </p:nvSpPr>
          <p:spPr>
            <a:xfrm rot="10800000" flipH="1">
              <a:off x="1843698" y="1294357"/>
              <a:ext cx="647271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8" name="Google Shape;958;p7"/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" name="Google Shape;959;p7"/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0" name="Google Shape;960;p7"/>
          <p:cNvSpPr/>
          <p:nvPr/>
        </p:nvSpPr>
        <p:spPr>
          <a:xfrm>
            <a:off x="2088321" y="63181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dirty="0"/>
          </a:p>
        </p:txBody>
      </p:sp>
      <p:sp>
        <p:nvSpPr>
          <p:cNvPr id="61" name="Google Shape;961;p7"/>
          <p:cNvSpPr/>
          <p:nvPr/>
        </p:nvSpPr>
        <p:spPr>
          <a:xfrm>
            <a:off x="9234969" y="70537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62" name="Google Shape;963;p7"/>
          <p:cNvSpPr/>
          <p:nvPr/>
        </p:nvSpPr>
        <p:spPr>
          <a:xfrm>
            <a:off x="11036740" y="61002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63" name="Google Shape;975;p7"/>
          <p:cNvSpPr/>
          <p:nvPr/>
        </p:nvSpPr>
        <p:spPr>
          <a:xfrm>
            <a:off x="2546554" y="117753"/>
            <a:ext cx="344463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2000" b="1" dirty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Présentation du projet</a:t>
            </a:r>
            <a:endParaRPr lang="fr-FR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82" name="Group 210">
            <a:extLst>
              <a:ext uri="{FF2B5EF4-FFF2-40B4-BE49-F238E27FC236}">
                <a16:creationId xmlns:a16="http://schemas.microsoft.com/office/drawing/2014/main" id="{EB595E4C-5BE5-4052-A7DE-453E53F42C56}"/>
              </a:ext>
            </a:extLst>
          </p:cNvPr>
          <p:cNvGrpSpPr/>
          <p:nvPr/>
        </p:nvGrpSpPr>
        <p:grpSpPr>
          <a:xfrm>
            <a:off x="7243987" y="1384003"/>
            <a:ext cx="312587" cy="407752"/>
            <a:chOff x="5273040" y="2606040"/>
            <a:chExt cx="1645920" cy="1645920"/>
          </a:xfrm>
        </p:grpSpPr>
        <p:sp>
          <p:nvSpPr>
            <p:cNvPr id="183" name="AutoShape 483">
              <a:extLst>
                <a:ext uri="{FF2B5EF4-FFF2-40B4-BE49-F238E27FC236}">
                  <a16:creationId xmlns:a16="http://schemas.microsoft.com/office/drawing/2014/main" id="{1BBC74BE-B3A7-44E9-9B1B-68E50F171C3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040" y="2606040"/>
              <a:ext cx="1645920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23" tIns="36411" rIns="72823" bIns="3641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 sz="3887" dirty="0">
                <a:solidFill>
                  <a:srgbClr val="575757"/>
                </a:solidFill>
                <a:latin typeface="Segoe UI"/>
                <a:cs typeface="Segoe UI" panose="020B0502040204020203" pitchFamily="34" charset="0"/>
                <a:sym typeface="Segoe UI" panose="020B0502040204020203" pitchFamily="34" charset="0"/>
              </a:endParaRPr>
            </a:p>
          </p:txBody>
        </p:sp>
        <p:grpSp>
          <p:nvGrpSpPr>
            <p:cNvPr id="184" name="Group 212">
              <a:extLst>
                <a:ext uri="{FF2B5EF4-FFF2-40B4-BE49-F238E27FC236}">
                  <a16:creationId xmlns:a16="http://schemas.microsoft.com/office/drawing/2014/main" id="{625BD960-A001-4669-ACF1-2C3BCFE63B9D}"/>
                </a:ext>
              </a:extLst>
            </p:cNvPr>
            <p:cNvGrpSpPr/>
            <p:nvPr/>
          </p:nvGrpSpPr>
          <p:grpSpPr>
            <a:xfrm>
              <a:off x="5442966" y="2775966"/>
              <a:ext cx="1306068" cy="1306068"/>
              <a:chOff x="5442966" y="2775966"/>
              <a:chExt cx="1306068" cy="1306068"/>
            </a:xfrm>
          </p:grpSpPr>
          <p:sp>
            <p:nvSpPr>
              <p:cNvPr id="185" name="Freeform 26">
                <a:extLst>
                  <a:ext uri="{FF2B5EF4-FFF2-40B4-BE49-F238E27FC236}">
                    <a16:creationId xmlns:a16="http://schemas.microsoft.com/office/drawing/2014/main" id="{D0ADF172-D938-4D25-8FE6-92A5220AA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2966" y="2775966"/>
                <a:ext cx="1306068" cy="1306068"/>
              </a:xfrm>
              <a:custGeom>
                <a:avLst/>
                <a:gdLst>
                  <a:gd name="connsiteX0" fmla="*/ 2717801 w 5441950"/>
                  <a:gd name="connsiteY0" fmla="*/ 2325687 h 5441950"/>
                  <a:gd name="connsiteX1" fmla="*/ 2319338 w 5441950"/>
                  <a:gd name="connsiteY1" fmla="*/ 2722562 h 5441950"/>
                  <a:gd name="connsiteX2" fmla="*/ 2717801 w 5441950"/>
                  <a:gd name="connsiteY2" fmla="*/ 3119437 h 5441950"/>
                  <a:gd name="connsiteX3" fmla="*/ 3116264 w 5441950"/>
                  <a:gd name="connsiteY3" fmla="*/ 2722562 h 5441950"/>
                  <a:gd name="connsiteX4" fmla="*/ 2717801 w 5441950"/>
                  <a:gd name="connsiteY4" fmla="*/ 2325687 h 5441950"/>
                  <a:gd name="connsiteX5" fmla="*/ 2718594 w 5441950"/>
                  <a:gd name="connsiteY5" fmla="*/ 2208212 h 5441950"/>
                  <a:gd name="connsiteX6" fmla="*/ 3230563 w 5441950"/>
                  <a:gd name="connsiteY6" fmla="*/ 2720181 h 5441950"/>
                  <a:gd name="connsiteX7" fmla="*/ 2718594 w 5441950"/>
                  <a:gd name="connsiteY7" fmla="*/ 3232150 h 5441950"/>
                  <a:gd name="connsiteX8" fmla="*/ 2206625 w 5441950"/>
                  <a:gd name="connsiteY8" fmla="*/ 2720181 h 5441950"/>
                  <a:gd name="connsiteX9" fmla="*/ 2718594 w 5441950"/>
                  <a:gd name="connsiteY9" fmla="*/ 2208212 h 5441950"/>
                  <a:gd name="connsiteX10" fmla="*/ 1318420 w 5441950"/>
                  <a:gd name="connsiteY10" fmla="*/ 1077912 h 5441950"/>
                  <a:gd name="connsiteX11" fmla="*/ 922338 w 5441950"/>
                  <a:gd name="connsiteY11" fmla="*/ 1476375 h 5441950"/>
                  <a:gd name="connsiteX12" fmla="*/ 1014658 w 5441950"/>
                  <a:gd name="connsiteY12" fmla="*/ 1732104 h 5441950"/>
                  <a:gd name="connsiteX13" fmla="*/ 1101022 w 5441950"/>
                  <a:gd name="connsiteY13" fmla="*/ 1809418 h 5441950"/>
                  <a:gd name="connsiteX14" fmla="*/ 1205254 w 5441950"/>
                  <a:gd name="connsiteY14" fmla="*/ 1856996 h 5441950"/>
                  <a:gd name="connsiteX15" fmla="*/ 1318420 w 5441950"/>
                  <a:gd name="connsiteY15" fmla="*/ 1874837 h 5441950"/>
                  <a:gd name="connsiteX16" fmla="*/ 1714501 w 5441950"/>
                  <a:gd name="connsiteY16" fmla="*/ 1476375 h 5441950"/>
                  <a:gd name="connsiteX17" fmla="*/ 1681743 w 5441950"/>
                  <a:gd name="connsiteY17" fmla="*/ 1318774 h 5441950"/>
                  <a:gd name="connsiteX18" fmla="*/ 1622181 w 5441950"/>
                  <a:gd name="connsiteY18" fmla="*/ 1223619 h 5441950"/>
                  <a:gd name="connsiteX19" fmla="*/ 1538796 w 5441950"/>
                  <a:gd name="connsiteY19" fmla="*/ 1146305 h 5441950"/>
                  <a:gd name="connsiteX20" fmla="*/ 1318420 w 5441950"/>
                  <a:gd name="connsiteY20" fmla="*/ 1077912 h 5441950"/>
                  <a:gd name="connsiteX21" fmla="*/ 2720975 w 5441950"/>
                  <a:gd name="connsiteY21" fmla="*/ 863600 h 5441950"/>
                  <a:gd name="connsiteX22" fmla="*/ 1715005 w 5441950"/>
                  <a:gd name="connsiteY22" fmla="*/ 1158264 h 5441950"/>
                  <a:gd name="connsiteX23" fmla="*/ 1777506 w 5441950"/>
                  <a:gd name="connsiteY23" fmla="*/ 1253509 h 5441950"/>
                  <a:gd name="connsiteX24" fmla="*/ 1831078 w 5441950"/>
                  <a:gd name="connsiteY24" fmla="*/ 1476739 h 5441950"/>
                  <a:gd name="connsiteX25" fmla="*/ 1319164 w 5441950"/>
                  <a:gd name="connsiteY25" fmla="*/ 1988681 h 5441950"/>
                  <a:gd name="connsiteX26" fmla="*/ 1152495 w 5441950"/>
                  <a:gd name="connsiteY26" fmla="*/ 1958917 h 5441950"/>
                  <a:gd name="connsiteX27" fmla="*/ 1048326 w 5441950"/>
                  <a:gd name="connsiteY27" fmla="*/ 1911294 h 5441950"/>
                  <a:gd name="connsiteX28" fmla="*/ 866775 w 5441950"/>
                  <a:gd name="connsiteY28" fmla="*/ 2720876 h 5441950"/>
                  <a:gd name="connsiteX29" fmla="*/ 2720975 w 5441950"/>
                  <a:gd name="connsiteY29" fmla="*/ 4575175 h 5441950"/>
                  <a:gd name="connsiteX30" fmla="*/ 4575175 w 5441950"/>
                  <a:gd name="connsiteY30" fmla="*/ 2720876 h 5441950"/>
                  <a:gd name="connsiteX31" fmla="*/ 2720975 w 5441950"/>
                  <a:gd name="connsiteY31" fmla="*/ 863600 h 5441950"/>
                  <a:gd name="connsiteX32" fmla="*/ 2720976 w 5441950"/>
                  <a:gd name="connsiteY32" fmla="*/ 750887 h 5441950"/>
                  <a:gd name="connsiteX33" fmla="*/ 3488696 w 5441950"/>
                  <a:gd name="connsiteY33" fmla="*/ 905629 h 5441950"/>
                  <a:gd name="connsiteX34" fmla="*/ 4113585 w 5441950"/>
                  <a:gd name="connsiteY34" fmla="*/ 1325219 h 5441950"/>
                  <a:gd name="connsiteX35" fmla="*/ 4533154 w 5441950"/>
                  <a:gd name="connsiteY35" fmla="*/ 1953115 h 5441950"/>
                  <a:gd name="connsiteX36" fmla="*/ 4687888 w 5441950"/>
                  <a:gd name="connsiteY36" fmla="*/ 2720875 h 5441950"/>
                  <a:gd name="connsiteX37" fmla="*/ 4533154 w 5441950"/>
                  <a:gd name="connsiteY37" fmla="*/ 3485659 h 5441950"/>
                  <a:gd name="connsiteX38" fmla="*/ 4113585 w 5441950"/>
                  <a:gd name="connsiteY38" fmla="*/ 4113555 h 5441950"/>
                  <a:gd name="connsiteX39" fmla="*/ 3488696 w 5441950"/>
                  <a:gd name="connsiteY39" fmla="*/ 4533145 h 5441950"/>
                  <a:gd name="connsiteX40" fmla="*/ 2720976 w 5441950"/>
                  <a:gd name="connsiteY40" fmla="*/ 4687887 h 5441950"/>
                  <a:gd name="connsiteX41" fmla="*/ 1953255 w 5441950"/>
                  <a:gd name="connsiteY41" fmla="*/ 4533145 h 5441950"/>
                  <a:gd name="connsiteX42" fmla="*/ 1328366 w 5441950"/>
                  <a:gd name="connsiteY42" fmla="*/ 4113555 h 5441950"/>
                  <a:gd name="connsiteX43" fmla="*/ 908798 w 5441950"/>
                  <a:gd name="connsiteY43" fmla="*/ 3485659 h 5441950"/>
                  <a:gd name="connsiteX44" fmla="*/ 754063 w 5441950"/>
                  <a:gd name="connsiteY44" fmla="*/ 2720875 h 5441950"/>
                  <a:gd name="connsiteX45" fmla="*/ 908798 w 5441950"/>
                  <a:gd name="connsiteY45" fmla="*/ 1953115 h 5441950"/>
                  <a:gd name="connsiteX46" fmla="*/ 959384 w 5441950"/>
                  <a:gd name="connsiteY46" fmla="*/ 1840035 h 5441950"/>
                  <a:gd name="connsiteX47" fmla="*/ 810601 w 5441950"/>
                  <a:gd name="connsiteY47" fmla="*/ 1476985 h 5441950"/>
                  <a:gd name="connsiteX48" fmla="*/ 1319439 w 5441950"/>
                  <a:gd name="connsiteY48" fmla="*/ 965146 h 5441950"/>
                  <a:gd name="connsiteX49" fmla="*/ 1637835 w 5441950"/>
                  <a:gd name="connsiteY49" fmla="*/ 1075251 h 5441950"/>
                  <a:gd name="connsiteX50" fmla="*/ 1953255 w 5441950"/>
                  <a:gd name="connsiteY50" fmla="*/ 905629 h 5441950"/>
                  <a:gd name="connsiteX51" fmla="*/ 2720976 w 5441950"/>
                  <a:gd name="connsiteY51" fmla="*/ 750887 h 5441950"/>
                  <a:gd name="connsiteX52" fmla="*/ 4575277 w 5441950"/>
                  <a:gd name="connsiteY52" fmla="*/ 420687 h 5441950"/>
                  <a:gd name="connsiteX53" fmla="*/ 4319612 w 5441950"/>
                  <a:gd name="connsiteY53" fmla="*/ 518791 h 5441950"/>
                  <a:gd name="connsiteX54" fmla="*/ 4245291 w 5441950"/>
                  <a:gd name="connsiteY54" fmla="*/ 605004 h 5441950"/>
                  <a:gd name="connsiteX55" fmla="*/ 4179888 w 5441950"/>
                  <a:gd name="connsiteY55" fmla="*/ 819049 h 5441950"/>
                  <a:gd name="connsiteX56" fmla="*/ 4575277 w 5441950"/>
                  <a:gd name="connsiteY56" fmla="*/ 1214437 h 5441950"/>
                  <a:gd name="connsiteX57" fmla="*/ 4798240 w 5441950"/>
                  <a:gd name="connsiteY57" fmla="*/ 1149034 h 5441950"/>
                  <a:gd name="connsiteX58" fmla="*/ 4884453 w 5441950"/>
                  <a:gd name="connsiteY58" fmla="*/ 1071741 h 5441950"/>
                  <a:gd name="connsiteX59" fmla="*/ 4973638 w 5441950"/>
                  <a:gd name="connsiteY59" fmla="*/ 819049 h 5441950"/>
                  <a:gd name="connsiteX60" fmla="*/ 4575277 w 5441950"/>
                  <a:gd name="connsiteY60" fmla="*/ 420687 h 5441950"/>
                  <a:gd name="connsiteX61" fmla="*/ 2720182 w 5441950"/>
                  <a:gd name="connsiteY61" fmla="*/ 112712 h 5441950"/>
                  <a:gd name="connsiteX62" fmla="*/ 877690 w 5441950"/>
                  <a:gd name="connsiteY62" fmla="*/ 877893 h 5441950"/>
                  <a:gd name="connsiteX63" fmla="*/ 112713 w 5441950"/>
                  <a:gd name="connsiteY63" fmla="*/ 2720876 h 5441950"/>
                  <a:gd name="connsiteX64" fmla="*/ 877690 w 5441950"/>
                  <a:gd name="connsiteY64" fmla="*/ 4560882 h 5441950"/>
                  <a:gd name="connsiteX65" fmla="*/ 2720182 w 5441950"/>
                  <a:gd name="connsiteY65" fmla="*/ 5326062 h 5441950"/>
                  <a:gd name="connsiteX66" fmla="*/ 4562675 w 5441950"/>
                  <a:gd name="connsiteY66" fmla="*/ 4560882 h 5441950"/>
                  <a:gd name="connsiteX67" fmla="*/ 5327651 w 5441950"/>
                  <a:gd name="connsiteY67" fmla="*/ 2720876 h 5441950"/>
                  <a:gd name="connsiteX68" fmla="*/ 4866284 w 5441950"/>
                  <a:gd name="connsiteY68" fmla="*/ 1238153 h 5441950"/>
                  <a:gd name="connsiteX69" fmla="*/ 4574581 w 5441950"/>
                  <a:gd name="connsiteY69" fmla="*/ 1327473 h 5441950"/>
                  <a:gd name="connsiteX70" fmla="*/ 4065589 w 5441950"/>
                  <a:gd name="connsiteY70" fmla="*/ 818345 h 5441950"/>
                  <a:gd name="connsiteX71" fmla="*/ 4148932 w 5441950"/>
                  <a:gd name="connsiteY71" fmla="*/ 538474 h 5441950"/>
                  <a:gd name="connsiteX72" fmla="*/ 2720182 w 5441950"/>
                  <a:gd name="connsiteY72" fmla="*/ 112712 h 5441950"/>
                  <a:gd name="connsiteX73" fmla="*/ 2720975 w 5441950"/>
                  <a:gd name="connsiteY73" fmla="*/ 0 h 5441950"/>
                  <a:gd name="connsiteX74" fmla="*/ 4224359 w 5441950"/>
                  <a:gd name="connsiteY74" fmla="*/ 452504 h 5441950"/>
                  <a:gd name="connsiteX75" fmla="*/ 4575644 w 5441950"/>
                  <a:gd name="connsiteY75" fmla="*/ 306631 h 5441950"/>
                  <a:gd name="connsiteX76" fmla="*/ 5087688 w 5441950"/>
                  <a:gd name="connsiteY76" fmla="*/ 818674 h 5441950"/>
                  <a:gd name="connsiteX77" fmla="*/ 4953723 w 5441950"/>
                  <a:gd name="connsiteY77" fmla="*/ 1164006 h 5441950"/>
                  <a:gd name="connsiteX78" fmla="*/ 5441950 w 5441950"/>
                  <a:gd name="connsiteY78" fmla="*/ 2720975 h 5441950"/>
                  <a:gd name="connsiteX79" fmla="*/ 4647092 w 5441950"/>
                  <a:gd name="connsiteY79" fmla="*/ 4644115 h 5441950"/>
                  <a:gd name="connsiteX80" fmla="*/ 2720975 w 5441950"/>
                  <a:gd name="connsiteY80" fmla="*/ 5441950 h 5441950"/>
                  <a:gd name="connsiteX81" fmla="*/ 794858 w 5441950"/>
                  <a:gd name="connsiteY81" fmla="*/ 4644115 h 5441950"/>
                  <a:gd name="connsiteX82" fmla="*/ 0 w 5441950"/>
                  <a:gd name="connsiteY82" fmla="*/ 2720975 h 5441950"/>
                  <a:gd name="connsiteX83" fmla="*/ 794858 w 5441950"/>
                  <a:gd name="connsiteY83" fmla="*/ 794858 h 5441950"/>
                  <a:gd name="connsiteX84" fmla="*/ 2720975 w 5441950"/>
                  <a:gd name="connsiteY84" fmla="*/ 0 h 544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5441950" h="5441950">
                    <a:moveTo>
                      <a:pt x="2717801" y="2325687"/>
                    </a:moveTo>
                    <a:cubicBezTo>
                      <a:pt x="2497736" y="2325687"/>
                      <a:pt x="2319338" y="2503374"/>
                      <a:pt x="2319338" y="2722562"/>
                    </a:cubicBezTo>
                    <a:cubicBezTo>
                      <a:pt x="2319338" y="2941750"/>
                      <a:pt x="2497736" y="3119437"/>
                      <a:pt x="2717801" y="3119437"/>
                    </a:cubicBezTo>
                    <a:cubicBezTo>
                      <a:pt x="2937866" y="3119437"/>
                      <a:pt x="3116264" y="2941750"/>
                      <a:pt x="3116264" y="2722562"/>
                    </a:cubicBezTo>
                    <a:cubicBezTo>
                      <a:pt x="3116264" y="2503374"/>
                      <a:pt x="2937866" y="2325687"/>
                      <a:pt x="2717801" y="2325687"/>
                    </a:cubicBezTo>
                    <a:close/>
                    <a:moveTo>
                      <a:pt x="2718594" y="2208212"/>
                    </a:moveTo>
                    <a:cubicBezTo>
                      <a:pt x="3001347" y="2208212"/>
                      <a:pt x="3230563" y="2437428"/>
                      <a:pt x="3230563" y="2720181"/>
                    </a:cubicBezTo>
                    <a:cubicBezTo>
                      <a:pt x="3230563" y="3002934"/>
                      <a:pt x="3001347" y="3232150"/>
                      <a:pt x="2718594" y="3232150"/>
                    </a:cubicBezTo>
                    <a:cubicBezTo>
                      <a:pt x="2435841" y="3232150"/>
                      <a:pt x="2206625" y="3002934"/>
                      <a:pt x="2206625" y="2720181"/>
                    </a:cubicBezTo>
                    <a:cubicBezTo>
                      <a:pt x="2206625" y="2437428"/>
                      <a:pt x="2435841" y="2208212"/>
                      <a:pt x="2718594" y="2208212"/>
                    </a:cubicBezTo>
                    <a:close/>
                    <a:moveTo>
                      <a:pt x="1318420" y="1077912"/>
                    </a:moveTo>
                    <a:cubicBezTo>
                      <a:pt x="1101022" y="1077912"/>
                      <a:pt x="922338" y="1256328"/>
                      <a:pt x="922338" y="1476375"/>
                    </a:cubicBezTo>
                    <a:cubicBezTo>
                      <a:pt x="922338" y="1571530"/>
                      <a:pt x="955097" y="1663712"/>
                      <a:pt x="1014658" y="1732104"/>
                    </a:cubicBezTo>
                    <a:cubicBezTo>
                      <a:pt x="1041461" y="1761840"/>
                      <a:pt x="1068263" y="1788603"/>
                      <a:pt x="1101022" y="1809418"/>
                    </a:cubicBezTo>
                    <a:cubicBezTo>
                      <a:pt x="1133780" y="1830233"/>
                      <a:pt x="1169517" y="1845101"/>
                      <a:pt x="1205254" y="1856996"/>
                    </a:cubicBezTo>
                    <a:cubicBezTo>
                      <a:pt x="1240990" y="1865916"/>
                      <a:pt x="1276727" y="1874837"/>
                      <a:pt x="1318420" y="1874837"/>
                    </a:cubicBezTo>
                    <a:cubicBezTo>
                      <a:pt x="1538796" y="1874837"/>
                      <a:pt x="1714501" y="1696421"/>
                      <a:pt x="1714501" y="1476375"/>
                    </a:cubicBezTo>
                    <a:cubicBezTo>
                      <a:pt x="1714501" y="1419876"/>
                      <a:pt x="1702589" y="1366351"/>
                      <a:pt x="1681743" y="1318774"/>
                    </a:cubicBezTo>
                    <a:cubicBezTo>
                      <a:pt x="1666852" y="1283091"/>
                      <a:pt x="1648984" y="1250381"/>
                      <a:pt x="1622181" y="1223619"/>
                    </a:cubicBezTo>
                    <a:cubicBezTo>
                      <a:pt x="1598357" y="1190909"/>
                      <a:pt x="1568576" y="1167120"/>
                      <a:pt x="1538796" y="1146305"/>
                    </a:cubicBezTo>
                    <a:cubicBezTo>
                      <a:pt x="1473279" y="1104674"/>
                      <a:pt x="1398827" y="1077912"/>
                      <a:pt x="1318420" y="1077912"/>
                    </a:cubicBezTo>
                    <a:close/>
                    <a:moveTo>
                      <a:pt x="2720975" y="863600"/>
                    </a:moveTo>
                    <a:cubicBezTo>
                      <a:pt x="2348945" y="863600"/>
                      <a:pt x="2006677" y="973727"/>
                      <a:pt x="1715005" y="1158264"/>
                    </a:cubicBezTo>
                    <a:cubicBezTo>
                      <a:pt x="1741791" y="1188028"/>
                      <a:pt x="1759648" y="1220768"/>
                      <a:pt x="1777506" y="1253509"/>
                    </a:cubicBezTo>
                    <a:cubicBezTo>
                      <a:pt x="1810245" y="1321966"/>
                      <a:pt x="1831078" y="1396376"/>
                      <a:pt x="1831078" y="1476739"/>
                    </a:cubicBezTo>
                    <a:cubicBezTo>
                      <a:pt x="1831078" y="1759498"/>
                      <a:pt x="1598931" y="1988681"/>
                      <a:pt x="1319164" y="1988681"/>
                    </a:cubicBezTo>
                    <a:cubicBezTo>
                      <a:pt x="1259639" y="1988681"/>
                      <a:pt x="1203091" y="1976775"/>
                      <a:pt x="1152495" y="1958917"/>
                    </a:cubicBezTo>
                    <a:cubicBezTo>
                      <a:pt x="1116780" y="1947011"/>
                      <a:pt x="1081065" y="1932129"/>
                      <a:pt x="1048326" y="1911294"/>
                    </a:cubicBezTo>
                    <a:cubicBezTo>
                      <a:pt x="929276" y="2155359"/>
                      <a:pt x="866775" y="2429188"/>
                      <a:pt x="866775" y="2720876"/>
                    </a:cubicBezTo>
                    <a:cubicBezTo>
                      <a:pt x="866775" y="3744759"/>
                      <a:pt x="1694171" y="4575175"/>
                      <a:pt x="2720975" y="4575175"/>
                    </a:cubicBezTo>
                    <a:cubicBezTo>
                      <a:pt x="3747779" y="4575175"/>
                      <a:pt x="4575175" y="3744759"/>
                      <a:pt x="4575175" y="2720876"/>
                    </a:cubicBezTo>
                    <a:cubicBezTo>
                      <a:pt x="4575175" y="1694017"/>
                      <a:pt x="3747779" y="863600"/>
                      <a:pt x="2720975" y="863600"/>
                    </a:cubicBezTo>
                    <a:close/>
                    <a:moveTo>
                      <a:pt x="2720976" y="750887"/>
                    </a:moveTo>
                    <a:cubicBezTo>
                      <a:pt x="2985810" y="750887"/>
                      <a:pt x="3244692" y="804452"/>
                      <a:pt x="3488696" y="905629"/>
                    </a:cubicBezTo>
                    <a:cubicBezTo>
                      <a:pt x="3723774" y="1003831"/>
                      <a:pt x="3932070" y="1146670"/>
                      <a:pt x="4113585" y="1325219"/>
                    </a:cubicBezTo>
                    <a:cubicBezTo>
                      <a:pt x="4295101" y="1509719"/>
                      <a:pt x="4434957" y="1718026"/>
                      <a:pt x="4533154" y="1953115"/>
                    </a:cubicBezTo>
                    <a:cubicBezTo>
                      <a:pt x="4637302" y="2197132"/>
                      <a:pt x="4687888" y="2453052"/>
                      <a:pt x="4687888" y="2720875"/>
                    </a:cubicBezTo>
                    <a:cubicBezTo>
                      <a:pt x="4687888" y="2985722"/>
                      <a:pt x="4637302" y="3241642"/>
                      <a:pt x="4533154" y="3485659"/>
                    </a:cubicBezTo>
                    <a:cubicBezTo>
                      <a:pt x="4434957" y="3720748"/>
                      <a:pt x="4295101" y="3929055"/>
                      <a:pt x="4113585" y="4113555"/>
                    </a:cubicBezTo>
                    <a:cubicBezTo>
                      <a:pt x="3932070" y="4292104"/>
                      <a:pt x="3723774" y="4434943"/>
                      <a:pt x="3488696" y="4533145"/>
                    </a:cubicBezTo>
                    <a:cubicBezTo>
                      <a:pt x="3244692" y="4637298"/>
                      <a:pt x="2985810" y="4687887"/>
                      <a:pt x="2720976" y="4687887"/>
                    </a:cubicBezTo>
                    <a:cubicBezTo>
                      <a:pt x="2456142" y="4687887"/>
                      <a:pt x="2197259" y="4637298"/>
                      <a:pt x="1953255" y="4533145"/>
                    </a:cubicBezTo>
                    <a:cubicBezTo>
                      <a:pt x="1718178" y="4434943"/>
                      <a:pt x="1509881" y="4292104"/>
                      <a:pt x="1328366" y="4113555"/>
                    </a:cubicBezTo>
                    <a:cubicBezTo>
                      <a:pt x="1146851" y="3929055"/>
                      <a:pt x="1006995" y="3720748"/>
                      <a:pt x="908798" y="3485659"/>
                    </a:cubicBezTo>
                    <a:cubicBezTo>
                      <a:pt x="804649" y="3241642"/>
                      <a:pt x="754063" y="2985722"/>
                      <a:pt x="754063" y="2720875"/>
                    </a:cubicBezTo>
                    <a:cubicBezTo>
                      <a:pt x="754063" y="2453052"/>
                      <a:pt x="804649" y="2197132"/>
                      <a:pt x="908798" y="1953115"/>
                    </a:cubicBezTo>
                    <a:cubicBezTo>
                      <a:pt x="923676" y="1914430"/>
                      <a:pt x="941530" y="1875744"/>
                      <a:pt x="959384" y="1840035"/>
                    </a:cubicBezTo>
                    <a:cubicBezTo>
                      <a:pt x="867138" y="1744809"/>
                      <a:pt x="810601" y="1616849"/>
                      <a:pt x="810601" y="1476985"/>
                    </a:cubicBezTo>
                    <a:cubicBezTo>
                      <a:pt x="810601" y="1194283"/>
                      <a:pt x="1036751" y="965146"/>
                      <a:pt x="1319439" y="965146"/>
                    </a:cubicBezTo>
                    <a:cubicBezTo>
                      <a:pt x="1438465" y="965146"/>
                      <a:pt x="1548565" y="1006807"/>
                      <a:pt x="1637835" y="1075251"/>
                    </a:cubicBezTo>
                    <a:cubicBezTo>
                      <a:pt x="1736032" y="1009783"/>
                      <a:pt x="1843155" y="953242"/>
                      <a:pt x="1953255" y="905629"/>
                    </a:cubicBezTo>
                    <a:cubicBezTo>
                      <a:pt x="2197259" y="804452"/>
                      <a:pt x="2456142" y="750887"/>
                      <a:pt x="2720976" y="750887"/>
                    </a:cubicBezTo>
                    <a:close/>
                    <a:moveTo>
                      <a:pt x="4575277" y="420687"/>
                    </a:moveTo>
                    <a:cubicBezTo>
                      <a:pt x="4477173" y="420687"/>
                      <a:pt x="4387987" y="459334"/>
                      <a:pt x="4319612" y="518791"/>
                    </a:cubicBezTo>
                    <a:cubicBezTo>
                      <a:pt x="4289884" y="542574"/>
                      <a:pt x="4263128" y="572302"/>
                      <a:pt x="4245291" y="605004"/>
                    </a:cubicBezTo>
                    <a:cubicBezTo>
                      <a:pt x="4203671" y="667433"/>
                      <a:pt x="4179888" y="738782"/>
                      <a:pt x="4179888" y="819049"/>
                    </a:cubicBezTo>
                    <a:cubicBezTo>
                      <a:pt x="4179888" y="1036066"/>
                      <a:pt x="4358259" y="1214437"/>
                      <a:pt x="4575277" y="1214437"/>
                    </a:cubicBezTo>
                    <a:cubicBezTo>
                      <a:pt x="4661489" y="1214437"/>
                      <a:pt x="4735811" y="1190654"/>
                      <a:pt x="4798240" y="1149034"/>
                    </a:cubicBezTo>
                    <a:cubicBezTo>
                      <a:pt x="4830942" y="1125252"/>
                      <a:pt x="4857697" y="1098496"/>
                      <a:pt x="4884453" y="1071741"/>
                    </a:cubicBezTo>
                    <a:cubicBezTo>
                      <a:pt x="4940937" y="1000392"/>
                      <a:pt x="4973638" y="914180"/>
                      <a:pt x="4973638" y="819049"/>
                    </a:cubicBezTo>
                    <a:cubicBezTo>
                      <a:pt x="4973638" y="599058"/>
                      <a:pt x="4795267" y="420687"/>
                      <a:pt x="4575277" y="420687"/>
                    </a:cubicBezTo>
                    <a:close/>
                    <a:moveTo>
                      <a:pt x="2720182" y="112712"/>
                    </a:moveTo>
                    <a:cubicBezTo>
                      <a:pt x="2023666" y="112712"/>
                      <a:pt x="1368823" y="380674"/>
                      <a:pt x="877690" y="877893"/>
                    </a:cubicBezTo>
                    <a:cubicBezTo>
                      <a:pt x="383580" y="1369156"/>
                      <a:pt x="112713" y="2024175"/>
                      <a:pt x="112713" y="2720876"/>
                    </a:cubicBezTo>
                    <a:cubicBezTo>
                      <a:pt x="112713" y="3414600"/>
                      <a:pt x="383580" y="4069618"/>
                      <a:pt x="877690" y="4560882"/>
                    </a:cubicBezTo>
                    <a:cubicBezTo>
                      <a:pt x="1368823" y="5058100"/>
                      <a:pt x="2023666" y="5326062"/>
                      <a:pt x="2720182" y="5326062"/>
                    </a:cubicBezTo>
                    <a:cubicBezTo>
                      <a:pt x="3416698" y="5326062"/>
                      <a:pt x="4071542" y="5058100"/>
                      <a:pt x="4562675" y="4560882"/>
                    </a:cubicBezTo>
                    <a:cubicBezTo>
                      <a:pt x="5056784" y="4069618"/>
                      <a:pt x="5327651" y="3414600"/>
                      <a:pt x="5327651" y="2720876"/>
                    </a:cubicBezTo>
                    <a:cubicBezTo>
                      <a:pt x="5327651" y="2184952"/>
                      <a:pt x="5163940" y="1669869"/>
                      <a:pt x="4866284" y="1238153"/>
                    </a:cubicBezTo>
                    <a:cubicBezTo>
                      <a:pt x="4782940" y="1294722"/>
                      <a:pt x="4684714" y="1327473"/>
                      <a:pt x="4574581" y="1327473"/>
                    </a:cubicBezTo>
                    <a:cubicBezTo>
                      <a:pt x="4294784" y="1327473"/>
                      <a:pt x="4065589" y="1098217"/>
                      <a:pt x="4065589" y="818345"/>
                    </a:cubicBezTo>
                    <a:cubicBezTo>
                      <a:pt x="4065589" y="714138"/>
                      <a:pt x="4095354" y="618863"/>
                      <a:pt x="4148932" y="538474"/>
                    </a:cubicBezTo>
                    <a:cubicBezTo>
                      <a:pt x="3726260" y="261580"/>
                      <a:pt x="3235127" y="112712"/>
                      <a:pt x="2720182" y="112712"/>
                    </a:cubicBezTo>
                    <a:close/>
                    <a:moveTo>
                      <a:pt x="2720975" y="0"/>
                    </a:moveTo>
                    <a:cubicBezTo>
                      <a:pt x="3265766" y="0"/>
                      <a:pt x="3783763" y="157781"/>
                      <a:pt x="4224359" y="452504"/>
                    </a:cubicBezTo>
                    <a:cubicBezTo>
                      <a:pt x="4316645" y="363194"/>
                      <a:pt x="4438702" y="306631"/>
                      <a:pt x="4575644" y="306631"/>
                    </a:cubicBezTo>
                    <a:cubicBezTo>
                      <a:pt x="4858459" y="306631"/>
                      <a:pt x="5087688" y="535860"/>
                      <a:pt x="5087688" y="818674"/>
                    </a:cubicBezTo>
                    <a:cubicBezTo>
                      <a:pt x="5087688" y="952639"/>
                      <a:pt x="5037078" y="1071719"/>
                      <a:pt x="4953723" y="1164006"/>
                    </a:cubicBezTo>
                    <a:cubicBezTo>
                      <a:pt x="5269284" y="1616509"/>
                      <a:pt x="5441950" y="2155346"/>
                      <a:pt x="5441950" y="2720975"/>
                    </a:cubicBezTo>
                    <a:cubicBezTo>
                      <a:pt x="5441950" y="3447362"/>
                      <a:pt x="5159136" y="4129095"/>
                      <a:pt x="4647092" y="4644115"/>
                    </a:cubicBezTo>
                    <a:cubicBezTo>
                      <a:pt x="4129095" y="5156159"/>
                      <a:pt x="3447362" y="5441950"/>
                      <a:pt x="2720975" y="5441950"/>
                    </a:cubicBezTo>
                    <a:cubicBezTo>
                      <a:pt x="1994588" y="5441950"/>
                      <a:pt x="1312856" y="5156159"/>
                      <a:pt x="794858" y="4644115"/>
                    </a:cubicBezTo>
                    <a:cubicBezTo>
                      <a:pt x="282815" y="4129095"/>
                      <a:pt x="0" y="3447362"/>
                      <a:pt x="0" y="2720975"/>
                    </a:cubicBezTo>
                    <a:cubicBezTo>
                      <a:pt x="0" y="1991611"/>
                      <a:pt x="282815" y="1309879"/>
                      <a:pt x="794858" y="794858"/>
                    </a:cubicBezTo>
                    <a:cubicBezTo>
                      <a:pt x="1312856" y="282815"/>
                      <a:pt x="1994588" y="0"/>
                      <a:pt x="27209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72823" tIns="36411" rIns="72823" bIns="3641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fr-FR" sz="3887" dirty="0">
                  <a:solidFill>
                    <a:srgbClr val="575757"/>
                  </a:solidFill>
                  <a:latin typeface="Segoe UI"/>
                  <a:cs typeface="Segoe UI" panose="020B0502040204020203" pitchFamily="34" charset="0"/>
                  <a:sym typeface="Segoe UI" panose="020B0502040204020203" pitchFamily="34" charset="0"/>
                </a:endParaRPr>
              </a:p>
            </p:txBody>
          </p:sp>
          <p:sp>
            <p:nvSpPr>
              <p:cNvPr id="186" name="Freeform 27">
                <a:extLst>
                  <a:ext uri="{FF2B5EF4-FFF2-40B4-BE49-F238E27FC236}">
                    <a16:creationId xmlns:a16="http://schemas.microsoft.com/office/drawing/2014/main" id="{8BE524DE-3321-494A-B73B-D4D42AA3F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281" y="3011043"/>
                <a:ext cx="835914" cy="836676"/>
              </a:xfrm>
              <a:custGeom>
                <a:avLst/>
                <a:gdLst>
                  <a:gd name="connsiteX0" fmla="*/ 1741488 w 3482975"/>
                  <a:gd name="connsiteY0" fmla="*/ 1231900 h 3486150"/>
                  <a:gd name="connsiteX1" fmla="*/ 1231900 w 3482975"/>
                  <a:gd name="connsiteY1" fmla="*/ 1742282 h 3486150"/>
                  <a:gd name="connsiteX2" fmla="*/ 1741488 w 3482975"/>
                  <a:gd name="connsiteY2" fmla="*/ 2252664 h 3486150"/>
                  <a:gd name="connsiteX3" fmla="*/ 2251076 w 3482975"/>
                  <a:gd name="connsiteY3" fmla="*/ 1742282 h 3486150"/>
                  <a:gd name="connsiteX4" fmla="*/ 1741488 w 3482975"/>
                  <a:gd name="connsiteY4" fmla="*/ 1231900 h 3486150"/>
                  <a:gd name="connsiteX5" fmla="*/ 1741488 w 3482975"/>
                  <a:gd name="connsiteY5" fmla="*/ 0 h 3486150"/>
                  <a:gd name="connsiteX6" fmla="*/ 2973925 w 3482975"/>
                  <a:gd name="connsiteY6" fmla="*/ 512056 h 3486150"/>
                  <a:gd name="connsiteX7" fmla="*/ 3482975 w 3482975"/>
                  <a:gd name="connsiteY7" fmla="*/ 1741587 h 3486150"/>
                  <a:gd name="connsiteX8" fmla="*/ 2973925 w 3482975"/>
                  <a:gd name="connsiteY8" fmla="*/ 2974094 h 3486150"/>
                  <a:gd name="connsiteX9" fmla="*/ 1741488 w 3482975"/>
                  <a:gd name="connsiteY9" fmla="*/ 3486150 h 3486150"/>
                  <a:gd name="connsiteX10" fmla="*/ 509050 w 3482975"/>
                  <a:gd name="connsiteY10" fmla="*/ 2974094 h 3486150"/>
                  <a:gd name="connsiteX11" fmla="*/ 0 w 3482975"/>
                  <a:gd name="connsiteY11" fmla="*/ 1741587 h 3486150"/>
                  <a:gd name="connsiteX12" fmla="*/ 172661 w 3482975"/>
                  <a:gd name="connsiteY12" fmla="*/ 982434 h 3486150"/>
                  <a:gd name="connsiteX13" fmla="*/ 339367 w 3482975"/>
                  <a:gd name="connsiteY13" fmla="*/ 1012204 h 3486150"/>
                  <a:gd name="connsiteX14" fmla="*/ 851394 w 3482975"/>
                  <a:gd name="connsiteY14" fmla="*/ 500148 h 3486150"/>
                  <a:gd name="connsiteX15" fmla="*/ 797810 w 3482975"/>
                  <a:gd name="connsiteY15" fmla="*/ 276868 h 3486150"/>
                  <a:gd name="connsiteX16" fmla="*/ 1741488 w 3482975"/>
                  <a:gd name="connsiteY16" fmla="*/ 0 h 348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82975" h="3486150">
                    <a:moveTo>
                      <a:pt x="1741488" y="1231900"/>
                    </a:moveTo>
                    <a:cubicBezTo>
                      <a:pt x="1460050" y="1231900"/>
                      <a:pt x="1231900" y="1460406"/>
                      <a:pt x="1231900" y="1742282"/>
                    </a:cubicBezTo>
                    <a:cubicBezTo>
                      <a:pt x="1231900" y="2024158"/>
                      <a:pt x="1460050" y="2252664"/>
                      <a:pt x="1741488" y="2252664"/>
                    </a:cubicBezTo>
                    <a:cubicBezTo>
                      <a:pt x="2022926" y="2252664"/>
                      <a:pt x="2251076" y="2024158"/>
                      <a:pt x="2251076" y="1742282"/>
                    </a:cubicBezTo>
                    <a:cubicBezTo>
                      <a:pt x="2251076" y="1460406"/>
                      <a:pt x="2022926" y="1231900"/>
                      <a:pt x="1741488" y="1231900"/>
                    </a:cubicBezTo>
                    <a:close/>
                    <a:moveTo>
                      <a:pt x="1741488" y="0"/>
                    </a:moveTo>
                    <a:cubicBezTo>
                      <a:pt x="2208861" y="0"/>
                      <a:pt x="2646466" y="181601"/>
                      <a:pt x="2973925" y="512056"/>
                    </a:cubicBezTo>
                    <a:cubicBezTo>
                      <a:pt x="3304361" y="839534"/>
                      <a:pt x="3482975" y="1277164"/>
                      <a:pt x="3482975" y="1741587"/>
                    </a:cubicBezTo>
                    <a:cubicBezTo>
                      <a:pt x="3482975" y="2208987"/>
                      <a:pt x="3304361" y="2646616"/>
                      <a:pt x="2973925" y="2974094"/>
                    </a:cubicBezTo>
                    <a:cubicBezTo>
                      <a:pt x="2646466" y="3304549"/>
                      <a:pt x="2208861" y="3486150"/>
                      <a:pt x="1741488" y="3486150"/>
                    </a:cubicBezTo>
                    <a:cubicBezTo>
                      <a:pt x="1274114" y="3486150"/>
                      <a:pt x="836510" y="3304549"/>
                      <a:pt x="509050" y="2974094"/>
                    </a:cubicBezTo>
                    <a:cubicBezTo>
                      <a:pt x="181591" y="2646616"/>
                      <a:pt x="0" y="2208987"/>
                      <a:pt x="0" y="1741587"/>
                    </a:cubicBezTo>
                    <a:cubicBezTo>
                      <a:pt x="0" y="1473650"/>
                      <a:pt x="59538" y="1217622"/>
                      <a:pt x="172661" y="982434"/>
                    </a:cubicBezTo>
                    <a:cubicBezTo>
                      <a:pt x="223268" y="1000296"/>
                      <a:pt x="279829" y="1012204"/>
                      <a:pt x="339367" y="1012204"/>
                    </a:cubicBezTo>
                    <a:cubicBezTo>
                      <a:pt x="622173" y="1012204"/>
                      <a:pt x="851394" y="782970"/>
                      <a:pt x="851394" y="500148"/>
                    </a:cubicBezTo>
                    <a:cubicBezTo>
                      <a:pt x="851394" y="419767"/>
                      <a:pt x="833533" y="342363"/>
                      <a:pt x="797810" y="276868"/>
                    </a:cubicBezTo>
                    <a:cubicBezTo>
                      <a:pt x="1077639" y="95266"/>
                      <a:pt x="1402121" y="0"/>
                      <a:pt x="17414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72823" tIns="36411" rIns="72823" bIns="3641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fr-FR" sz="3887" dirty="0">
                  <a:solidFill>
                    <a:srgbClr val="575757"/>
                  </a:solidFill>
                  <a:latin typeface="Segoe UI"/>
                  <a:cs typeface="Segoe UI" panose="020B0502040204020203" pitchFamily="34" charset="0"/>
                  <a:sym typeface="Segoe UI" panose="020B0502040204020203" pitchFamily="34" charset="0"/>
                </a:endParaRPr>
              </a:p>
            </p:txBody>
          </p:sp>
        </p:grpSp>
      </p:grpSp>
      <p:sp>
        <p:nvSpPr>
          <p:cNvPr id="187" name="ee4pHeader1">
            <a:extLst>
              <a:ext uri="{FF2B5EF4-FFF2-40B4-BE49-F238E27FC236}">
                <a16:creationId xmlns:a16="http://schemas.microsoft.com/office/drawing/2014/main" id="{2DF4D28C-05E0-4405-8856-1C9A5193622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410826" y="1652471"/>
            <a:ext cx="1889501" cy="340782"/>
          </a:xfrm>
          <a:prstGeom prst="homePlate">
            <a:avLst>
              <a:gd name="adj" fmla="val 71479"/>
            </a:avLst>
          </a:prstGeom>
          <a:solidFill>
            <a:srgbClr val="D9D9D9"/>
          </a:solidFill>
          <a:ln w="38100" cap="rnd" algn="ctr">
            <a:noFill/>
            <a:round/>
            <a:headEnd/>
            <a:tailEnd/>
          </a:ln>
        </p:spPr>
        <p:txBody>
          <a:bodyPr lIns="457200" tIns="0" rIns="0" bIns="0" anchor="ctr" anchorCtr="0"/>
          <a:lstStyle/>
          <a:p>
            <a:pPr eaLnBrk="0" hangingPunct="0"/>
            <a:r>
              <a:rPr lang="fr-FR" sz="1300" b="1" dirty="0" smtClean="0">
                <a:solidFill>
                  <a:srgbClr val="575757"/>
                </a:solidFill>
                <a:latin typeface="Segoe UI"/>
                <a:sym typeface="Trebuchet MS" panose="020B0603020202020204" pitchFamily="34" charset="0"/>
              </a:rPr>
              <a:t>    Sprint </a:t>
            </a:r>
            <a:r>
              <a:rPr lang="fr-FR" sz="1300" b="1" dirty="0">
                <a:solidFill>
                  <a:srgbClr val="575757"/>
                </a:solidFill>
                <a:latin typeface="Segoe UI"/>
                <a:sym typeface="Trebuchet MS" panose="020B0603020202020204" pitchFamily="34" charset="0"/>
              </a:rPr>
              <a:t>1</a:t>
            </a:r>
          </a:p>
        </p:txBody>
      </p:sp>
      <p:sp>
        <p:nvSpPr>
          <p:cNvPr id="188" name="ee4pContent1">
            <a:extLst>
              <a:ext uri="{FF2B5EF4-FFF2-40B4-BE49-F238E27FC236}">
                <a16:creationId xmlns:a16="http://schemas.microsoft.com/office/drawing/2014/main" id="{17FB3A9E-D508-4B01-AC1E-3139A3677690}"/>
              </a:ext>
            </a:extLst>
          </p:cNvPr>
          <p:cNvSpPr txBox="1"/>
          <p:nvPr/>
        </p:nvSpPr>
        <p:spPr>
          <a:xfrm>
            <a:off x="3525865" y="2029451"/>
            <a:ext cx="1350964" cy="276999"/>
          </a:xfrm>
          <a:prstGeom prst="rect">
            <a:avLst/>
          </a:prstGeom>
          <a:noFill/>
          <a:ln cap="rnd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algn="ctr">
              <a:spcAft>
                <a:spcPts val="956"/>
              </a:spcAft>
              <a:buClr>
                <a:srgbClr val="575757">
                  <a:lumMod val="100000"/>
                </a:srgbClr>
              </a:buClr>
              <a:buSzPct val="100000"/>
              <a:defRPr/>
            </a:pPr>
            <a:r>
              <a:rPr lang="fr-FR" sz="900" dirty="0">
                <a:solidFill>
                  <a:srgbClr val="E67D00"/>
                </a:solidFill>
                <a:latin typeface="Segoe UI"/>
                <a:cs typeface="Segoe UI" panose="020B0502040204020203" pitchFamily="34" charset="0"/>
                <a:sym typeface="Segoe UI" panose="020B0502040204020203" pitchFamily="34" charset="0"/>
              </a:rPr>
              <a:t>Automatisation de l’ingestion des données</a:t>
            </a:r>
          </a:p>
        </p:txBody>
      </p:sp>
      <p:sp>
        <p:nvSpPr>
          <p:cNvPr id="189" name="ee4pContent1">
            <a:extLst>
              <a:ext uri="{FF2B5EF4-FFF2-40B4-BE49-F238E27FC236}">
                <a16:creationId xmlns:a16="http://schemas.microsoft.com/office/drawing/2014/main" id="{6E530973-3FC8-4AE9-AFC3-D95003950A89}"/>
              </a:ext>
            </a:extLst>
          </p:cNvPr>
          <p:cNvSpPr txBox="1"/>
          <p:nvPr/>
        </p:nvSpPr>
        <p:spPr>
          <a:xfrm>
            <a:off x="5591133" y="2049132"/>
            <a:ext cx="1215471" cy="276999"/>
          </a:xfrm>
          <a:prstGeom prst="rect">
            <a:avLst/>
          </a:prstGeom>
          <a:noFill/>
          <a:ln cap="rnd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algn="ctr">
              <a:spcAft>
                <a:spcPts val="956"/>
              </a:spcAft>
              <a:buClr>
                <a:srgbClr val="575757">
                  <a:lumMod val="100000"/>
                </a:srgbClr>
              </a:buClr>
              <a:buSzPct val="100000"/>
              <a:defRPr/>
            </a:pPr>
            <a:r>
              <a:rPr lang="fr-FR" sz="900" dirty="0">
                <a:solidFill>
                  <a:srgbClr val="E67D00"/>
                </a:solidFill>
                <a:latin typeface="Segoe UI"/>
                <a:cs typeface="Segoe UI" panose="020B0502040204020203" pitchFamily="34" charset="0"/>
                <a:sym typeface="Segoe UI" panose="020B0502040204020203" pitchFamily="34" charset="0"/>
              </a:rPr>
              <a:t>Évaluation de la qualité des </a:t>
            </a:r>
            <a:r>
              <a:rPr lang="fr-FR" sz="900" dirty="0" smtClean="0">
                <a:solidFill>
                  <a:srgbClr val="E67D00"/>
                </a:solidFill>
                <a:latin typeface="Segoe UI"/>
                <a:cs typeface="Segoe UI" panose="020B0502040204020203" pitchFamily="34" charset="0"/>
                <a:sym typeface="Segoe UI" panose="020B0502040204020203" pitchFamily="34" charset="0"/>
              </a:rPr>
              <a:t>métadonnées</a:t>
            </a:r>
            <a:endParaRPr lang="fr-FR" sz="900" dirty="0">
              <a:solidFill>
                <a:srgbClr val="E67D00"/>
              </a:solidFill>
              <a:latin typeface="Segoe UI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190" name="TextBox 124">
            <a:extLst>
              <a:ext uri="{FF2B5EF4-FFF2-40B4-BE49-F238E27FC236}">
                <a16:creationId xmlns:a16="http://schemas.microsoft.com/office/drawing/2014/main" id="{185B1F2E-173B-4294-9B19-0C1F34FA53D5}"/>
              </a:ext>
            </a:extLst>
          </p:cNvPr>
          <p:cNvSpPr txBox="1"/>
          <p:nvPr/>
        </p:nvSpPr>
        <p:spPr>
          <a:xfrm>
            <a:off x="383046" y="1999490"/>
            <a:ext cx="648063" cy="369332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77">
              <a:buClr>
                <a:srgbClr val="575757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​"/>
              <a:defRPr/>
            </a:pPr>
            <a:r>
              <a:rPr lang="fr-FR" sz="1000" dirty="0">
                <a:solidFill>
                  <a:srgbClr val="E67D00"/>
                </a:solidFill>
                <a:latin typeface="Segoe UI"/>
              </a:rPr>
              <a:t>Principe</a:t>
            </a:r>
          </a:p>
        </p:txBody>
      </p:sp>
      <p:sp>
        <p:nvSpPr>
          <p:cNvPr id="191" name="ee4pContent1">
            <a:extLst>
              <a:ext uri="{FF2B5EF4-FFF2-40B4-BE49-F238E27FC236}">
                <a16:creationId xmlns:a16="http://schemas.microsoft.com/office/drawing/2014/main" id="{DEA18E7D-E8A6-4EA1-A1E8-4BECA5262816}"/>
              </a:ext>
            </a:extLst>
          </p:cNvPr>
          <p:cNvSpPr txBox="1"/>
          <p:nvPr/>
        </p:nvSpPr>
        <p:spPr>
          <a:xfrm>
            <a:off x="1641658" y="2029451"/>
            <a:ext cx="1166326" cy="276999"/>
          </a:xfrm>
          <a:prstGeom prst="rect">
            <a:avLst/>
          </a:prstGeom>
          <a:noFill/>
          <a:ln cap="rnd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algn="ctr">
              <a:spcAft>
                <a:spcPts val="956"/>
              </a:spcAft>
              <a:buClr>
                <a:srgbClr val="575757">
                  <a:lumMod val="100000"/>
                </a:srgbClr>
              </a:buClr>
              <a:buSzPct val="100000"/>
              <a:defRPr/>
            </a:pPr>
            <a:r>
              <a:rPr lang="fr-FR" sz="900" spc="-32" dirty="0" smtClean="0">
                <a:solidFill>
                  <a:srgbClr val="E67D00"/>
                </a:solidFill>
                <a:latin typeface="Segoe UI"/>
                <a:cs typeface="Segoe UI" panose="020B0502040204020203" pitchFamily="34" charset="0"/>
                <a:sym typeface="Segoe UI" panose="020B0502040204020203" pitchFamily="34" charset="0"/>
              </a:rPr>
              <a:t>Configuration de l’</a:t>
            </a:r>
            <a:r>
              <a:rPr lang="fr-FR" sz="900" spc="-32" dirty="0" err="1" smtClean="0">
                <a:solidFill>
                  <a:srgbClr val="E67D00"/>
                </a:solidFill>
                <a:latin typeface="Segoe UI"/>
                <a:cs typeface="Segoe UI" panose="020B0502040204020203" pitchFamily="34" charset="0"/>
                <a:sym typeface="Segoe UI" panose="020B0502040204020203" pitchFamily="34" charset="0"/>
              </a:rPr>
              <a:t>environnemnt</a:t>
            </a:r>
            <a:endParaRPr lang="fr-FR" sz="900" spc="-32" dirty="0">
              <a:solidFill>
                <a:srgbClr val="E67D00"/>
              </a:solidFill>
              <a:latin typeface="Segoe UI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grpSp>
        <p:nvGrpSpPr>
          <p:cNvPr id="192" name="Group 78">
            <a:extLst>
              <a:ext uri="{FF2B5EF4-FFF2-40B4-BE49-F238E27FC236}">
                <a16:creationId xmlns:a16="http://schemas.microsoft.com/office/drawing/2014/main" id="{F5181F2D-3BFF-4BF4-A2E9-0C96BDCEE39C}"/>
              </a:ext>
            </a:extLst>
          </p:cNvPr>
          <p:cNvGrpSpPr>
            <a:grpSpLocks noChangeAspect="1"/>
          </p:cNvGrpSpPr>
          <p:nvPr/>
        </p:nvGrpSpPr>
        <p:grpSpPr>
          <a:xfrm>
            <a:off x="-19795" y="1933228"/>
            <a:ext cx="418760" cy="418760"/>
            <a:chOff x="5273675" y="2606675"/>
            <a:chExt cx="1644650" cy="1644650"/>
          </a:xfrm>
        </p:grpSpPr>
        <p:sp>
          <p:nvSpPr>
            <p:cNvPr id="193" name="AutoShape 18">
              <a:extLst>
                <a:ext uri="{FF2B5EF4-FFF2-40B4-BE49-F238E27FC236}">
                  <a16:creationId xmlns:a16="http://schemas.microsoft.com/office/drawing/2014/main" id="{6DE70829-4D08-4999-B067-5D75106193A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fr-FR" dirty="0">
                <a:solidFill>
                  <a:srgbClr val="575757"/>
                </a:solidFill>
                <a:latin typeface="Segoe UI"/>
              </a:endParaRPr>
            </a:p>
          </p:txBody>
        </p:sp>
        <p:grpSp>
          <p:nvGrpSpPr>
            <p:cNvPr id="194" name="Group 82">
              <a:extLst>
                <a:ext uri="{FF2B5EF4-FFF2-40B4-BE49-F238E27FC236}">
                  <a16:creationId xmlns:a16="http://schemas.microsoft.com/office/drawing/2014/main" id="{F98557C2-0A96-4C73-A0B2-3B08F703784F}"/>
                </a:ext>
              </a:extLst>
            </p:cNvPr>
            <p:cNvGrpSpPr/>
            <p:nvPr/>
          </p:nvGrpSpPr>
          <p:grpSpPr>
            <a:xfrm>
              <a:off x="5470525" y="2763044"/>
              <a:ext cx="1250950" cy="1331913"/>
              <a:chOff x="5537200" y="2674938"/>
              <a:chExt cx="1250950" cy="1331913"/>
            </a:xfrm>
          </p:grpSpPr>
          <p:sp>
            <p:nvSpPr>
              <p:cNvPr id="195" name="Freeform 5">
                <a:extLst>
                  <a:ext uri="{FF2B5EF4-FFF2-40B4-BE49-F238E27FC236}">
                    <a16:creationId xmlns:a16="http://schemas.microsoft.com/office/drawing/2014/main" id="{98853336-15D9-4463-AEB1-E4AFDF855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7200" y="2674938"/>
                <a:ext cx="1250950" cy="1331913"/>
              </a:xfrm>
              <a:custGeom>
                <a:avLst/>
                <a:gdLst>
                  <a:gd name="connsiteX0" fmla="*/ 409430 w 1250950"/>
                  <a:gd name="connsiteY0" fmla="*/ 822166 h 1331913"/>
                  <a:gd name="connsiteX1" fmla="*/ 325898 w 1250950"/>
                  <a:gd name="connsiteY1" fmla="*/ 842176 h 1331913"/>
                  <a:gd name="connsiteX2" fmla="*/ 31750 w 1250950"/>
                  <a:gd name="connsiteY2" fmla="*/ 1009395 h 1331913"/>
                  <a:gd name="connsiteX3" fmla="*/ 31750 w 1250950"/>
                  <a:gd name="connsiteY3" fmla="*/ 1293812 h 1331913"/>
                  <a:gd name="connsiteX4" fmla="*/ 368021 w 1250950"/>
                  <a:gd name="connsiteY4" fmla="*/ 1163752 h 1331913"/>
                  <a:gd name="connsiteX5" fmla="*/ 418711 w 1250950"/>
                  <a:gd name="connsiteY5" fmla="*/ 1155891 h 1331913"/>
                  <a:gd name="connsiteX6" fmla="*/ 567926 w 1250950"/>
                  <a:gd name="connsiteY6" fmla="*/ 1166611 h 1331913"/>
                  <a:gd name="connsiteX7" fmla="*/ 796390 w 1250950"/>
                  <a:gd name="connsiteY7" fmla="*/ 1140170 h 1331913"/>
                  <a:gd name="connsiteX8" fmla="*/ 1046273 w 1250950"/>
                  <a:gd name="connsiteY8" fmla="*/ 973665 h 1331913"/>
                  <a:gd name="connsiteX9" fmla="*/ 1078401 w 1250950"/>
                  <a:gd name="connsiteY9" fmla="*/ 936505 h 1331913"/>
                  <a:gd name="connsiteX10" fmla="*/ 1073403 w 1250950"/>
                  <a:gd name="connsiteY10" fmla="*/ 862185 h 1331913"/>
                  <a:gd name="connsiteX11" fmla="*/ 1034850 w 1250950"/>
                  <a:gd name="connsiteY11" fmla="*/ 848607 h 1331913"/>
                  <a:gd name="connsiteX12" fmla="*/ 997724 w 1250950"/>
                  <a:gd name="connsiteY12" fmla="*/ 866472 h 1331913"/>
                  <a:gd name="connsiteX13" fmla="*/ 949890 w 1250950"/>
                  <a:gd name="connsiteY13" fmla="*/ 920069 h 1331913"/>
                  <a:gd name="connsiteX14" fmla="*/ 804958 w 1250950"/>
                  <a:gd name="connsiteY14" fmla="*/ 1011539 h 1331913"/>
                  <a:gd name="connsiteX15" fmla="*/ 607908 w 1250950"/>
                  <a:gd name="connsiteY15" fmla="*/ 1000820 h 1331913"/>
                  <a:gd name="connsiteX16" fmla="*/ 552934 w 1250950"/>
                  <a:gd name="connsiteY16" fmla="*/ 978667 h 1331913"/>
                  <a:gd name="connsiteX17" fmla="*/ 543652 w 1250950"/>
                  <a:gd name="connsiteY17" fmla="*/ 962231 h 1331913"/>
                  <a:gd name="connsiteX18" fmla="*/ 557217 w 1250950"/>
                  <a:gd name="connsiteY18" fmla="*/ 948653 h 1331913"/>
                  <a:gd name="connsiteX19" fmla="*/ 715000 w 1250950"/>
                  <a:gd name="connsiteY19" fmla="*/ 932932 h 1331913"/>
                  <a:gd name="connsiteX20" fmla="*/ 758551 w 1250950"/>
                  <a:gd name="connsiteY20" fmla="*/ 885767 h 1331913"/>
                  <a:gd name="connsiteX21" fmla="*/ 712858 w 1250950"/>
                  <a:gd name="connsiteY21" fmla="*/ 837888 h 1331913"/>
                  <a:gd name="connsiteX22" fmla="*/ 409430 w 1250950"/>
                  <a:gd name="connsiteY22" fmla="*/ 822166 h 1331913"/>
                  <a:gd name="connsiteX23" fmla="*/ 389912 w 1250950"/>
                  <a:gd name="connsiteY23" fmla="*/ 790575 h 1331913"/>
                  <a:gd name="connsiteX24" fmla="*/ 392769 w 1250950"/>
                  <a:gd name="connsiteY24" fmla="*/ 790575 h 1331913"/>
                  <a:gd name="connsiteX25" fmla="*/ 396340 w 1250950"/>
                  <a:gd name="connsiteY25" fmla="*/ 790575 h 1331913"/>
                  <a:gd name="connsiteX26" fmla="*/ 399196 w 1250950"/>
                  <a:gd name="connsiteY26" fmla="*/ 790575 h 1331913"/>
                  <a:gd name="connsiteX27" fmla="*/ 402767 w 1250950"/>
                  <a:gd name="connsiteY27" fmla="*/ 790575 h 1331913"/>
                  <a:gd name="connsiteX28" fmla="*/ 410622 w 1250950"/>
                  <a:gd name="connsiteY28" fmla="*/ 790575 h 1331913"/>
                  <a:gd name="connsiteX29" fmla="*/ 714839 w 1250950"/>
                  <a:gd name="connsiteY29" fmla="*/ 806287 h 1331913"/>
                  <a:gd name="connsiteX30" fmla="*/ 774112 w 1250950"/>
                  <a:gd name="connsiteY30" fmla="*/ 838424 h 1331913"/>
                  <a:gd name="connsiteX31" fmla="*/ 781967 w 1250950"/>
                  <a:gd name="connsiteY31" fmla="*/ 851993 h 1331913"/>
                  <a:gd name="connsiteX32" fmla="*/ 784109 w 1250950"/>
                  <a:gd name="connsiteY32" fmla="*/ 857707 h 1331913"/>
                  <a:gd name="connsiteX33" fmla="*/ 788394 w 1250950"/>
                  <a:gd name="connsiteY33" fmla="*/ 869848 h 1331913"/>
                  <a:gd name="connsiteX34" fmla="*/ 789822 w 1250950"/>
                  <a:gd name="connsiteY34" fmla="*/ 885559 h 1331913"/>
                  <a:gd name="connsiteX35" fmla="*/ 789108 w 1250950"/>
                  <a:gd name="connsiteY35" fmla="*/ 891273 h 1331913"/>
                  <a:gd name="connsiteX36" fmla="*/ 789108 w 1250950"/>
                  <a:gd name="connsiteY36" fmla="*/ 891987 h 1331913"/>
                  <a:gd name="connsiteX37" fmla="*/ 788394 w 1250950"/>
                  <a:gd name="connsiteY37" fmla="*/ 897700 h 1331913"/>
                  <a:gd name="connsiteX38" fmla="*/ 763400 w 1250950"/>
                  <a:gd name="connsiteY38" fmla="*/ 944835 h 1331913"/>
                  <a:gd name="connsiteX39" fmla="*/ 762686 w 1250950"/>
                  <a:gd name="connsiteY39" fmla="*/ 944835 h 1331913"/>
                  <a:gd name="connsiteX40" fmla="*/ 758401 w 1250950"/>
                  <a:gd name="connsiteY40" fmla="*/ 948406 h 1331913"/>
                  <a:gd name="connsiteX41" fmla="*/ 754116 w 1250950"/>
                  <a:gd name="connsiteY41" fmla="*/ 951263 h 1331913"/>
                  <a:gd name="connsiteX42" fmla="*/ 753402 w 1250950"/>
                  <a:gd name="connsiteY42" fmla="*/ 951977 h 1331913"/>
                  <a:gd name="connsiteX43" fmla="*/ 749117 w 1250950"/>
                  <a:gd name="connsiteY43" fmla="*/ 954833 h 1331913"/>
                  <a:gd name="connsiteX44" fmla="*/ 747689 w 1250950"/>
                  <a:gd name="connsiteY44" fmla="*/ 955548 h 1331913"/>
                  <a:gd name="connsiteX45" fmla="*/ 742690 w 1250950"/>
                  <a:gd name="connsiteY45" fmla="*/ 957690 h 1331913"/>
                  <a:gd name="connsiteX46" fmla="*/ 741976 w 1250950"/>
                  <a:gd name="connsiteY46" fmla="*/ 958404 h 1331913"/>
                  <a:gd name="connsiteX47" fmla="*/ 737691 w 1250950"/>
                  <a:gd name="connsiteY47" fmla="*/ 959833 h 1331913"/>
                  <a:gd name="connsiteX48" fmla="*/ 718410 w 1250950"/>
                  <a:gd name="connsiteY48" fmla="*/ 964118 h 1331913"/>
                  <a:gd name="connsiteX49" fmla="*/ 624145 w 1250950"/>
                  <a:gd name="connsiteY49" fmla="*/ 973402 h 1331913"/>
                  <a:gd name="connsiteX50" fmla="*/ 742690 w 1250950"/>
                  <a:gd name="connsiteY50" fmla="*/ 990542 h 1331913"/>
                  <a:gd name="connsiteX51" fmla="*/ 774112 w 1250950"/>
                  <a:gd name="connsiteY51" fmla="*/ 986257 h 1331913"/>
                  <a:gd name="connsiteX52" fmla="*/ 774826 w 1250950"/>
                  <a:gd name="connsiteY52" fmla="*/ 986257 h 1331913"/>
                  <a:gd name="connsiteX53" fmla="*/ 784824 w 1250950"/>
                  <a:gd name="connsiteY53" fmla="*/ 984114 h 1331913"/>
                  <a:gd name="connsiteX54" fmla="*/ 786252 w 1250950"/>
                  <a:gd name="connsiteY54" fmla="*/ 983400 h 1331913"/>
                  <a:gd name="connsiteX55" fmla="*/ 796250 w 1250950"/>
                  <a:gd name="connsiteY55" fmla="*/ 981258 h 1331913"/>
                  <a:gd name="connsiteX56" fmla="*/ 811246 w 1250950"/>
                  <a:gd name="connsiteY56" fmla="*/ 976258 h 1331913"/>
                  <a:gd name="connsiteX57" fmla="*/ 826243 w 1250950"/>
                  <a:gd name="connsiteY57" fmla="*/ 970545 h 1331913"/>
                  <a:gd name="connsiteX58" fmla="*/ 908367 w 1250950"/>
                  <a:gd name="connsiteY58" fmla="*/ 917697 h 1331913"/>
                  <a:gd name="connsiteX59" fmla="*/ 926934 w 1250950"/>
                  <a:gd name="connsiteY59" fmla="*/ 899128 h 1331913"/>
                  <a:gd name="connsiteX60" fmla="*/ 974067 w 1250950"/>
                  <a:gd name="connsiteY60" fmla="*/ 845566 h 1331913"/>
                  <a:gd name="connsiteX61" fmla="*/ 976923 w 1250950"/>
                  <a:gd name="connsiteY61" fmla="*/ 841995 h 1331913"/>
                  <a:gd name="connsiteX62" fmla="*/ 977637 w 1250950"/>
                  <a:gd name="connsiteY62" fmla="*/ 841995 h 1331913"/>
                  <a:gd name="connsiteX63" fmla="*/ 1032625 w 1250950"/>
                  <a:gd name="connsiteY63" fmla="*/ 816999 h 1331913"/>
                  <a:gd name="connsiteX64" fmla="*/ 1033339 w 1250950"/>
                  <a:gd name="connsiteY64" fmla="*/ 816999 h 1331913"/>
                  <a:gd name="connsiteX65" fmla="*/ 1037624 w 1250950"/>
                  <a:gd name="connsiteY65" fmla="*/ 816999 h 1331913"/>
                  <a:gd name="connsiteX66" fmla="*/ 1039052 w 1250950"/>
                  <a:gd name="connsiteY66" fmla="*/ 816999 h 1331913"/>
                  <a:gd name="connsiteX67" fmla="*/ 1078329 w 1250950"/>
                  <a:gd name="connsiteY67" fmla="*/ 827712 h 1331913"/>
                  <a:gd name="connsiteX68" fmla="*/ 1081899 w 1250950"/>
                  <a:gd name="connsiteY68" fmla="*/ 829854 h 1331913"/>
                  <a:gd name="connsiteX69" fmla="*/ 1084756 w 1250950"/>
                  <a:gd name="connsiteY69" fmla="*/ 831283 h 1331913"/>
                  <a:gd name="connsiteX70" fmla="*/ 1085470 w 1250950"/>
                  <a:gd name="connsiteY70" fmla="*/ 831997 h 1331913"/>
                  <a:gd name="connsiteX71" fmla="*/ 1088327 w 1250950"/>
                  <a:gd name="connsiteY71" fmla="*/ 834139 h 1331913"/>
                  <a:gd name="connsiteX72" fmla="*/ 1089041 w 1250950"/>
                  <a:gd name="connsiteY72" fmla="*/ 834853 h 1331913"/>
                  <a:gd name="connsiteX73" fmla="*/ 1091183 w 1250950"/>
                  <a:gd name="connsiteY73" fmla="*/ 836282 h 1331913"/>
                  <a:gd name="connsiteX74" fmla="*/ 1094040 w 1250950"/>
                  <a:gd name="connsiteY74" fmla="*/ 838424 h 1331913"/>
                  <a:gd name="connsiteX75" fmla="*/ 1094040 w 1250950"/>
                  <a:gd name="connsiteY75" fmla="*/ 839138 h 1331913"/>
                  <a:gd name="connsiteX76" fmla="*/ 1101895 w 1250950"/>
                  <a:gd name="connsiteY76" fmla="*/ 956262 h 1331913"/>
                  <a:gd name="connsiteX77" fmla="*/ 1070473 w 1250950"/>
                  <a:gd name="connsiteY77" fmla="*/ 994113 h 1331913"/>
                  <a:gd name="connsiteX78" fmla="*/ 964783 w 1250950"/>
                  <a:gd name="connsiteY78" fmla="*/ 1090525 h 1331913"/>
                  <a:gd name="connsiteX79" fmla="*/ 946216 w 1250950"/>
                  <a:gd name="connsiteY79" fmla="*/ 1103380 h 1331913"/>
                  <a:gd name="connsiteX80" fmla="*/ 929791 w 1250950"/>
                  <a:gd name="connsiteY80" fmla="*/ 1113378 h 1331913"/>
                  <a:gd name="connsiteX81" fmla="*/ 805533 w 1250950"/>
                  <a:gd name="connsiteY81" fmla="*/ 1169797 h 1331913"/>
                  <a:gd name="connsiteX82" fmla="*/ 791965 w 1250950"/>
                  <a:gd name="connsiteY82" fmla="*/ 1174082 h 1331913"/>
                  <a:gd name="connsiteX83" fmla="*/ 787680 w 1250950"/>
                  <a:gd name="connsiteY83" fmla="*/ 1174797 h 1331913"/>
                  <a:gd name="connsiteX84" fmla="*/ 779111 w 1250950"/>
                  <a:gd name="connsiteY84" fmla="*/ 1177653 h 1331913"/>
                  <a:gd name="connsiteX85" fmla="*/ 773398 w 1250950"/>
                  <a:gd name="connsiteY85" fmla="*/ 1179082 h 1331913"/>
                  <a:gd name="connsiteX86" fmla="*/ 765542 w 1250950"/>
                  <a:gd name="connsiteY86" fmla="*/ 1180510 h 1331913"/>
                  <a:gd name="connsiteX87" fmla="*/ 759115 w 1250950"/>
                  <a:gd name="connsiteY87" fmla="*/ 1182652 h 1331913"/>
                  <a:gd name="connsiteX88" fmla="*/ 753402 w 1250950"/>
                  <a:gd name="connsiteY88" fmla="*/ 1183367 h 1331913"/>
                  <a:gd name="connsiteX89" fmla="*/ 723409 w 1250950"/>
                  <a:gd name="connsiteY89" fmla="*/ 1189794 h 1331913"/>
                  <a:gd name="connsiteX90" fmla="*/ 721266 w 1250950"/>
                  <a:gd name="connsiteY90" fmla="*/ 1189794 h 1331913"/>
                  <a:gd name="connsiteX91" fmla="*/ 710555 w 1250950"/>
                  <a:gd name="connsiteY91" fmla="*/ 1191937 h 1331913"/>
                  <a:gd name="connsiteX92" fmla="*/ 709126 w 1250950"/>
                  <a:gd name="connsiteY92" fmla="*/ 1191937 h 1331913"/>
                  <a:gd name="connsiteX93" fmla="*/ 649854 w 1250950"/>
                  <a:gd name="connsiteY93" fmla="*/ 1198364 h 1331913"/>
                  <a:gd name="connsiteX94" fmla="*/ 647712 w 1250950"/>
                  <a:gd name="connsiteY94" fmla="*/ 1198364 h 1331913"/>
                  <a:gd name="connsiteX95" fmla="*/ 637000 w 1250950"/>
                  <a:gd name="connsiteY95" fmla="*/ 1199078 h 1331913"/>
                  <a:gd name="connsiteX96" fmla="*/ 634857 w 1250950"/>
                  <a:gd name="connsiteY96" fmla="*/ 1199078 h 1331913"/>
                  <a:gd name="connsiteX97" fmla="*/ 620575 w 1250950"/>
                  <a:gd name="connsiteY97" fmla="*/ 1199078 h 1331913"/>
                  <a:gd name="connsiteX98" fmla="*/ 619147 w 1250950"/>
                  <a:gd name="connsiteY98" fmla="*/ 1199078 h 1331913"/>
                  <a:gd name="connsiteX99" fmla="*/ 612005 w 1250950"/>
                  <a:gd name="connsiteY99" fmla="*/ 1199078 h 1331913"/>
                  <a:gd name="connsiteX100" fmla="*/ 605578 w 1250950"/>
                  <a:gd name="connsiteY100" fmla="*/ 1199078 h 1331913"/>
                  <a:gd name="connsiteX101" fmla="*/ 598437 w 1250950"/>
                  <a:gd name="connsiteY101" fmla="*/ 1199078 h 1331913"/>
                  <a:gd name="connsiteX102" fmla="*/ 592010 w 1250950"/>
                  <a:gd name="connsiteY102" fmla="*/ 1199078 h 1331913"/>
                  <a:gd name="connsiteX103" fmla="*/ 584154 w 1250950"/>
                  <a:gd name="connsiteY103" fmla="*/ 1198364 h 1331913"/>
                  <a:gd name="connsiteX104" fmla="*/ 578441 w 1250950"/>
                  <a:gd name="connsiteY104" fmla="*/ 1198364 h 1331913"/>
                  <a:gd name="connsiteX105" fmla="*/ 566301 w 1250950"/>
                  <a:gd name="connsiteY105" fmla="*/ 1197650 h 1331913"/>
                  <a:gd name="connsiteX106" fmla="*/ 565587 w 1250950"/>
                  <a:gd name="connsiteY106" fmla="*/ 1197650 h 1331913"/>
                  <a:gd name="connsiteX107" fmla="*/ 484891 w 1250950"/>
                  <a:gd name="connsiteY107" fmla="*/ 1191937 h 1331913"/>
                  <a:gd name="connsiteX108" fmla="*/ 416335 w 1250950"/>
                  <a:gd name="connsiteY108" fmla="*/ 1186937 h 1331913"/>
                  <a:gd name="connsiteX109" fmla="*/ 410622 w 1250950"/>
                  <a:gd name="connsiteY109" fmla="*/ 1186937 h 1331913"/>
                  <a:gd name="connsiteX110" fmla="*/ 407051 w 1250950"/>
                  <a:gd name="connsiteY110" fmla="*/ 1186937 h 1331913"/>
                  <a:gd name="connsiteX111" fmla="*/ 392769 w 1250950"/>
                  <a:gd name="connsiteY111" fmla="*/ 1188366 h 1331913"/>
                  <a:gd name="connsiteX112" fmla="*/ 388484 w 1250950"/>
                  <a:gd name="connsiteY112" fmla="*/ 1189080 h 1331913"/>
                  <a:gd name="connsiteX113" fmla="*/ 388484 w 1250950"/>
                  <a:gd name="connsiteY113" fmla="*/ 1189794 h 1331913"/>
                  <a:gd name="connsiteX114" fmla="*/ 384199 w 1250950"/>
                  <a:gd name="connsiteY114" fmla="*/ 1190508 h 1331913"/>
                  <a:gd name="connsiteX115" fmla="*/ 383485 w 1250950"/>
                  <a:gd name="connsiteY115" fmla="*/ 1191222 h 1331913"/>
                  <a:gd name="connsiteX116" fmla="*/ 379201 w 1250950"/>
                  <a:gd name="connsiteY116" fmla="*/ 1192651 h 1331913"/>
                  <a:gd name="connsiteX117" fmla="*/ 21424 w 1250950"/>
                  <a:gd name="connsiteY117" fmla="*/ 1331199 h 1331913"/>
                  <a:gd name="connsiteX118" fmla="*/ 15711 w 1250950"/>
                  <a:gd name="connsiteY118" fmla="*/ 1331913 h 1331913"/>
                  <a:gd name="connsiteX119" fmla="*/ 7141 w 1250950"/>
                  <a:gd name="connsiteY119" fmla="*/ 1329056 h 1331913"/>
                  <a:gd name="connsiteX120" fmla="*/ 0 w 1250950"/>
                  <a:gd name="connsiteY120" fmla="*/ 1316201 h 1331913"/>
                  <a:gd name="connsiteX121" fmla="*/ 0 w 1250950"/>
                  <a:gd name="connsiteY121" fmla="*/ 999826 h 1331913"/>
                  <a:gd name="connsiteX122" fmla="*/ 7856 w 1250950"/>
                  <a:gd name="connsiteY122" fmla="*/ 986257 h 1331913"/>
                  <a:gd name="connsiteX123" fmla="*/ 309930 w 1250950"/>
                  <a:gd name="connsiteY123" fmla="*/ 814857 h 1331913"/>
                  <a:gd name="connsiteX124" fmla="*/ 315643 w 1250950"/>
                  <a:gd name="connsiteY124" fmla="*/ 812000 h 1331913"/>
                  <a:gd name="connsiteX125" fmla="*/ 317786 w 1250950"/>
                  <a:gd name="connsiteY125" fmla="*/ 810572 h 1331913"/>
                  <a:gd name="connsiteX126" fmla="*/ 320642 w 1250950"/>
                  <a:gd name="connsiteY126" fmla="*/ 809143 h 1331913"/>
                  <a:gd name="connsiteX127" fmla="*/ 324213 w 1250950"/>
                  <a:gd name="connsiteY127" fmla="*/ 807715 h 1331913"/>
                  <a:gd name="connsiteX128" fmla="*/ 326355 w 1250950"/>
                  <a:gd name="connsiteY128" fmla="*/ 806287 h 1331913"/>
                  <a:gd name="connsiteX129" fmla="*/ 329926 w 1250950"/>
                  <a:gd name="connsiteY129" fmla="*/ 804858 h 1331913"/>
                  <a:gd name="connsiteX130" fmla="*/ 332068 w 1250950"/>
                  <a:gd name="connsiteY130" fmla="*/ 804144 h 1331913"/>
                  <a:gd name="connsiteX131" fmla="*/ 336353 w 1250950"/>
                  <a:gd name="connsiteY131" fmla="*/ 802716 h 1331913"/>
                  <a:gd name="connsiteX132" fmla="*/ 337781 w 1250950"/>
                  <a:gd name="connsiteY132" fmla="*/ 802002 h 1331913"/>
                  <a:gd name="connsiteX133" fmla="*/ 342066 w 1250950"/>
                  <a:gd name="connsiteY133" fmla="*/ 800573 h 1331913"/>
                  <a:gd name="connsiteX134" fmla="*/ 343494 w 1250950"/>
                  <a:gd name="connsiteY134" fmla="*/ 799859 h 1331913"/>
                  <a:gd name="connsiteX135" fmla="*/ 347779 w 1250950"/>
                  <a:gd name="connsiteY135" fmla="*/ 798431 h 1331913"/>
                  <a:gd name="connsiteX136" fmla="*/ 349207 w 1250950"/>
                  <a:gd name="connsiteY136" fmla="*/ 798431 h 1331913"/>
                  <a:gd name="connsiteX137" fmla="*/ 354206 w 1250950"/>
                  <a:gd name="connsiteY137" fmla="*/ 797003 h 1331913"/>
                  <a:gd name="connsiteX138" fmla="*/ 354206 w 1250950"/>
                  <a:gd name="connsiteY138" fmla="*/ 796288 h 1331913"/>
                  <a:gd name="connsiteX139" fmla="*/ 381343 w 1250950"/>
                  <a:gd name="connsiteY139" fmla="*/ 791289 h 1331913"/>
                  <a:gd name="connsiteX140" fmla="*/ 383485 w 1250950"/>
                  <a:gd name="connsiteY140" fmla="*/ 791289 h 1331913"/>
                  <a:gd name="connsiteX141" fmla="*/ 387056 w 1250950"/>
                  <a:gd name="connsiteY141" fmla="*/ 791289 h 1331913"/>
                  <a:gd name="connsiteX142" fmla="*/ 389912 w 1250950"/>
                  <a:gd name="connsiteY142" fmla="*/ 790575 h 1331913"/>
                  <a:gd name="connsiteX143" fmla="*/ 80784 w 1250950"/>
                  <a:gd name="connsiteY143" fmla="*/ 720725 h 1331913"/>
                  <a:gd name="connsiteX144" fmla="*/ 96481 w 1250950"/>
                  <a:gd name="connsiteY144" fmla="*/ 720725 h 1331913"/>
                  <a:gd name="connsiteX145" fmla="*/ 1219555 w 1250950"/>
                  <a:gd name="connsiteY145" fmla="*/ 720725 h 1331913"/>
                  <a:gd name="connsiteX146" fmla="*/ 1235253 w 1250950"/>
                  <a:gd name="connsiteY146" fmla="*/ 720725 h 1331913"/>
                  <a:gd name="connsiteX147" fmla="*/ 1250950 w 1250950"/>
                  <a:gd name="connsiteY147" fmla="*/ 736247 h 1331913"/>
                  <a:gd name="connsiteX148" fmla="*/ 1235253 w 1250950"/>
                  <a:gd name="connsiteY148" fmla="*/ 752475 h 1331913"/>
                  <a:gd name="connsiteX149" fmla="*/ 1219555 w 1250950"/>
                  <a:gd name="connsiteY149" fmla="*/ 752475 h 1331913"/>
                  <a:gd name="connsiteX150" fmla="*/ 96481 w 1250950"/>
                  <a:gd name="connsiteY150" fmla="*/ 752475 h 1331913"/>
                  <a:gd name="connsiteX151" fmla="*/ 80784 w 1250950"/>
                  <a:gd name="connsiteY151" fmla="*/ 752475 h 1331913"/>
                  <a:gd name="connsiteX152" fmla="*/ 65087 w 1250950"/>
                  <a:gd name="connsiteY152" fmla="*/ 736247 h 1331913"/>
                  <a:gd name="connsiteX153" fmla="*/ 80784 w 1250950"/>
                  <a:gd name="connsiteY153" fmla="*/ 720725 h 1331913"/>
                  <a:gd name="connsiteX154" fmla="*/ 650081 w 1250950"/>
                  <a:gd name="connsiteY154" fmla="*/ 180975 h 1331913"/>
                  <a:gd name="connsiteX155" fmla="*/ 292083 w 1250950"/>
                  <a:gd name="connsiteY155" fmla="*/ 329714 h 1331913"/>
                  <a:gd name="connsiteX156" fmla="*/ 144462 w 1250950"/>
                  <a:gd name="connsiteY156" fmla="*/ 657225 h 1331913"/>
                  <a:gd name="connsiteX157" fmla="*/ 1155700 w 1250950"/>
                  <a:gd name="connsiteY157" fmla="*/ 657225 h 1331913"/>
                  <a:gd name="connsiteX158" fmla="*/ 1008079 w 1250950"/>
                  <a:gd name="connsiteY158" fmla="*/ 329714 h 1331913"/>
                  <a:gd name="connsiteX159" fmla="*/ 650081 w 1250950"/>
                  <a:gd name="connsiteY159" fmla="*/ 180975 h 1331913"/>
                  <a:gd name="connsiteX160" fmla="*/ 657938 w 1250950"/>
                  <a:gd name="connsiteY160" fmla="*/ 31750 h 1331913"/>
                  <a:gd name="connsiteX161" fmla="*/ 544512 w 1250950"/>
                  <a:gd name="connsiteY161" fmla="*/ 145611 h 1331913"/>
                  <a:gd name="connsiteX162" fmla="*/ 545939 w 1250950"/>
                  <a:gd name="connsiteY162" fmla="*/ 160649 h 1331913"/>
                  <a:gd name="connsiteX163" fmla="*/ 650804 w 1250950"/>
                  <a:gd name="connsiteY163" fmla="*/ 150623 h 1331913"/>
                  <a:gd name="connsiteX164" fmla="*/ 768511 w 1250950"/>
                  <a:gd name="connsiteY164" fmla="*/ 163513 h 1331913"/>
                  <a:gd name="connsiteX165" fmla="*/ 769937 w 1250950"/>
                  <a:gd name="connsiteY165" fmla="*/ 145611 h 1331913"/>
                  <a:gd name="connsiteX166" fmla="*/ 657938 w 1250950"/>
                  <a:gd name="connsiteY166" fmla="*/ 31750 h 1331913"/>
                  <a:gd name="connsiteX167" fmla="*/ 658012 w 1250950"/>
                  <a:gd name="connsiteY167" fmla="*/ 0 h 1331913"/>
                  <a:gd name="connsiteX168" fmla="*/ 801475 w 1250950"/>
                  <a:gd name="connsiteY168" fmla="*/ 145085 h 1331913"/>
                  <a:gd name="connsiteX169" fmla="*/ 798620 w 1250950"/>
                  <a:gd name="connsiteY169" fmla="*/ 170814 h 1331913"/>
                  <a:gd name="connsiteX170" fmla="*/ 1189037 w 1250950"/>
                  <a:gd name="connsiteY170" fmla="*/ 688975 h 1331913"/>
                  <a:gd name="connsiteX171" fmla="*/ 112712 w 1250950"/>
                  <a:gd name="connsiteY171" fmla="*/ 688975 h 1331913"/>
                  <a:gd name="connsiteX172" fmla="*/ 515263 w 1250950"/>
                  <a:gd name="connsiteY172" fmla="*/ 167241 h 1331913"/>
                  <a:gd name="connsiteX173" fmla="*/ 513122 w 1250950"/>
                  <a:gd name="connsiteY173" fmla="*/ 145085 h 1331913"/>
                  <a:gd name="connsiteX174" fmla="*/ 658012 w 1250950"/>
                  <a:gd name="connsiteY174" fmla="*/ 0 h 133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</a:cxnLst>
                <a:rect l="l" t="t" r="r" b="b"/>
                <a:pathLst>
                  <a:path w="1250950" h="1331913">
                    <a:moveTo>
                      <a:pt x="409430" y="822166"/>
                    </a:moveTo>
                    <a:cubicBezTo>
                      <a:pt x="380158" y="820737"/>
                      <a:pt x="350886" y="827883"/>
                      <a:pt x="325898" y="842176"/>
                    </a:cubicBezTo>
                    <a:cubicBezTo>
                      <a:pt x="325898" y="842176"/>
                      <a:pt x="325898" y="842176"/>
                      <a:pt x="31750" y="1009395"/>
                    </a:cubicBezTo>
                    <a:cubicBezTo>
                      <a:pt x="31750" y="1009395"/>
                      <a:pt x="31750" y="1009395"/>
                      <a:pt x="31750" y="1293812"/>
                    </a:cubicBezTo>
                    <a:cubicBezTo>
                      <a:pt x="31750" y="1293812"/>
                      <a:pt x="31750" y="1293812"/>
                      <a:pt x="368021" y="1163752"/>
                    </a:cubicBezTo>
                    <a:cubicBezTo>
                      <a:pt x="384441" y="1157321"/>
                      <a:pt x="401576" y="1154462"/>
                      <a:pt x="418711" y="1155891"/>
                    </a:cubicBezTo>
                    <a:cubicBezTo>
                      <a:pt x="418711" y="1155891"/>
                      <a:pt x="418711" y="1155891"/>
                      <a:pt x="567926" y="1166611"/>
                    </a:cubicBezTo>
                    <a:cubicBezTo>
                      <a:pt x="645033" y="1172328"/>
                      <a:pt x="722140" y="1163038"/>
                      <a:pt x="796390" y="1140170"/>
                    </a:cubicBezTo>
                    <a:cubicBezTo>
                      <a:pt x="893488" y="1109442"/>
                      <a:pt x="979875" y="1052272"/>
                      <a:pt x="1046273" y="973665"/>
                    </a:cubicBezTo>
                    <a:cubicBezTo>
                      <a:pt x="1046273" y="973665"/>
                      <a:pt x="1046273" y="973665"/>
                      <a:pt x="1078401" y="936505"/>
                    </a:cubicBezTo>
                    <a:cubicBezTo>
                      <a:pt x="1096963" y="914352"/>
                      <a:pt x="1094821" y="881479"/>
                      <a:pt x="1073403" y="862185"/>
                    </a:cubicBezTo>
                    <a:cubicBezTo>
                      <a:pt x="1062694" y="852895"/>
                      <a:pt x="1049129" y="847892"/>
                      <a:pt x="1034850" y="848607"/>
                    </a:cubicBezTo>
                    <a:cubicBezTo>
                      <a:pt x="1020571" y="849322"/>
                      <a:pt x="1007006" y="855753"/>
                      <a:pt x="997724" y="866472"/>
                    </a:cubicBezTo>
                    <a:cubicBezTo>
                      <a:pt x="997724" y="866472"/>
                      <a:pt x="997724" y="866472"/>
                      <a:pt x="949890" y="920069"/>
                    </a:cubicBezTo>
                    <a:cubicBezTo>
                      <a:pt x="911336" y="964375"/>
                      <a:pt x="860646" y="995818"/>
                      <a:pt x="804958" y="1011539"/>
                    </a:cubicBezTo>
                    <a:cubicBezTo>
                      <a:pt x="739988" y="1030119"/>
                      <a:pt x="670021" y="1025832"/>
                      <a:pt x="607908" y="1000820"/>
                    </a:cubicBezTo>
                    <a:cubicBezTo>
                      <a:pt x="607908" y="1000820"/>
                      <a:pt x="607908" y="1000820"/>
                      <a:pt x="552934" y="978667"/>
                    </a:cubicBezTo>
                    <a:cubicBezTo>
                      <a:pt x="546508" y="975809"/>
                      <a:pt x="542224" y="969377"/>
                      <a:pt x="543652" y="962231"/>
                    </a:cubicBezTo>
                    <a:cubicBezTo>
                      <a:pt x="544366" y="955085"/>
                      <a:pt x="550078" y="949368"/>
                      <a:pt x="557217" y="948653"/>
                    </a:cubicBezTo>
                    <a:cubicBezTo>
                      <a:pt x="557217" y="948653"/>
                      <a:pt x="557217" y="948653"/>
                      <a:pt x="715000" y="932932"/>
                    </a:cubicBezTo>
                    <a:cubicBezTo>
                      <a:pt x="739988" y="930788"/>
                      <a:pt x="758551" y="910064"/>
                      <a:pt x="758551" y="885767"/>
                    </a:cubicBezTo>
                    <a:cubicBezTo>
                      <a:pt x="758551" y="860041"/>
                      <a:pt x="738560" y="839317"/>
                      <a:pt x="712858" y="837888"/>
                    </a:cubicBezTo>
                    <a:cubicBezTo>
                      <a:pt x="712858" y="837888"/>
                      <a:pt x="712858" y="837888"/>
                      <a:pt x="409430" y="822166"/>
                    </a:cubicBezTo>
                    <a:close/>
                    <a:moveTo>
                      <a:pt x="389912" y="790575"/>
                    </a:moveTo>
                    <a:cubicBezTo>
                      <a:pt x="391341" y="790575"/>
                      <a:pt x="392055" y="790575"/>
                      <a:pt x="392769" y="790575"/>
                    </a:cubicBezTo>
                    <a:cubicBezTo>
                      <a:pt x="394197" y="790575"/>
                      <a:pt x="395625" y="790575"/>
                      <a:pt x="396340" y="790575"/>
                    </a:cubicBezTo>
                    <a:cubicBezTo>
                      <a:pt x="397768" y="790575"/>
                      <a:pt x="398482" y="790575"/>
                      <a:pt x="399196" y="790575"/>
                    </a:cubicBezTo>
                    <a:cubicBezTo>
                      <a:pt x="400624" y="790575"/>
                      <a:pt x="401338" y="790575"/>
                      <a:pt x="402767" y="790575"/>
                    </a:cubicBezTo>
                    <a:cubicBezTo>
                      <a:pt x="405623" y="790575"/>
                      <a:pt x="408480" y="790575"/>
                      <a:pt x="410622" y="790575"/>
                    </a:cubicBezTo>
                    <a:cubicBezTo>
                      <a:pt x="410622" y="790575"/>
                      <a:pt x="410622" y="790575"/>
                      <a:pt x="714839" y="806287"/>
                    </a:cubicBezTo>
                    <a:cubicBezTo>
                      <a:pt x="739120" y="807715"/>
                      <a:pt x="760543" y="819856"/>
                      <a:pt x="774112" y="838424"/>
                    </a:cubicBezTo>
                    <a:cubicBezTo>
                      <a:pt x="776968" y="842709"/>
                      <a:pt x="779825" y="846994"/>
                      <a:pt x="781967" y="851993"/>
                    </a:cubicBezTo>
                    <a:cubicBezTo>
                      <a:pt x="783395" y="854136"/>
                      <a:pt x="784109" y="855564"/>
                      <a:pt x="784109" y="857707"/>
                    </a:cubicBezTo>
                    <a:cubicBezTo>
                      <a:pt x="786252" y="861278"/>
                      <a:pt x="786966" y="865563"/>
                      <a:pt x="788394" y="869848"/>
                    </a:cubicBezTo>
                    <a:cubicBezTo>
                      <a:pt x="789108" y="874847"/>
                      <a:pt x="789822" y="879846"/>
                      <a:pt x="789822" y="885559"/>
                    </a:cubicBezTo>
                    <a:cubicBezTo>
                      <a:pt x="789822" y="887702"/>
                      <a:pt x="789822" y="889130"/>
                      <a:pt x="789108" y="891273"/>
                    </a:cubicBezTo>
                    <a:cubicBezTo>
                      <a:pt x="789108" y="891273"/>
                      <a:pt x="789108" y="891273"/>
                      <a:pt x="789108" y="891987"/>
                    </a:cubicBezTo>
                    <a:cubicBezTo>
                      <a:pt x="789108" y="894129"/>
                      <a:pt x="789108" y="895558"/>
                      <a:pt x="788394" y="897700"/>
                    </a:cubicBezTo>
                    <a:cubicBezTo>
                      <a:pt x="785538" y="916268"/>
                      <a:pt x="776254" y="932694"/>
                      <a:pt x="763400" y="944835"/>
                    </a:cubicBezTo>
                    <a:cubicBezTo>
                      <a:pt x="763400" y="944835"/>
                      <a:pt x="763400" y="944835"/>
                      <a:pt x="762686" y="944835"/>
                    </a:cubicBezTo>
                    <a:cubicBezTo>
                      <a:pt x="761257" y="946263"/>
                      <a:pt x="759829" y="946978"/>
                      <a:pt x="758401" y="948406"/>
                    </a:cubicBezTo>
                    <a:cubicBezTo>
                      <a:pt x="756973" y="949834"/>
                      <a:pt x="755544" y="950548"/>
                      <a:pt x="754116" y="951263"/>
                    </a:cubicBezTo>
                    <a:cubicBezTo>
                      <a:pt x="753402" y="951977"/>
                      <a:pt x="753402" y="951977"/>
                      <a:pt x="753402" y="951977"/>
                    </a:cubicBezTo>
                    <a:cubicBezTo>
                      <a:pt x="751974" y="952691"/>
                      <a:pt x="750546" y="954119"/>
                      <a:pt x="749117" y="954833"/>
                    </a:cubicBezTo>
                    <a:cubicBezTo>
                      <a:pt x="748403" y="954833"/>
                      <a:pt x="747689" y="954833"/>
                      <a:pt x="747689" y="955548"/>
                    </a:cubicBezTo>
                    <a:cubicBezTo>
                      <a:pt x="746261" y="956262"/>
                      <a:pt x="744833" y="956976"/>
                      <a:pt x="742690" y="957690"/>
                    </a:cubicBezTo>
                    <a:cubicBezTo>
                      <a:pt x="742690" y="957690"/>
                      <a:pt x="741976" y="957690"/>
                      <a:pt x="741976" y="958404"/>
                    </a:cubicBezTo>
                    <a:cubicBezTo>
                      <a:pt x="740548" y="958404"/>
                      <a:pt x="739120" y="959118"/>
                      <a:pt x="737691" y="959833"/>
                    </a:cubicBezTo>
                    <a:cubicBezTo>
                      <a:pt x="731264" y="961975"/>
                      <a:pt x="724837" y="963403"/>
                      <a:pt x="718410" y="964118"/>
                    </a:cubicBezTo>
                    <a:cubicBezTo>
                      <a:pt x="718410" y="964118"/>
                      <a:pt x="718410" y="964118"/>
                      <a:pt x="624145" y="973402"/>
                    </a:cubicBezTo>
                    <a:cubicBezTo>
                      <a:pt x="661994" y="987685"/>
                      <a:pt x="702699" y="993398"/>
                      <a:pt x="742690" y="990542"/>
                    </a:cubicBezTo>
                    <a:cubicBezTo>
                      <a:pt x="753402" y="989828"/>
                      <a:pt x="764114" y="988399"/>
                      <a:pt x="774112" y="986257"/>
                    </a:cubicBezTo>
                    <a:cubicBezTo>
                      <a:pt x="774826" y="986257"/>
                      <a:pt x="774826" y="986257"/>
                      <a:pt x="774826" y="986257"/>
                    </a:cubicBezTo>
                    <a:cubicBezTo>
                      <a:pt x="778396" y="985543"/>
                      <a:pt x="781253" y="984828"/>
                      <a:pt x="784824" y="984114"/>
                    </a:cubicBezTo>
                    <a:cubicBezTo>
                      <a:pt x="785538" y="984114"/>
                      <a:pt x="785538" y="984114"/>
                      <a:pt x="786252" y="983400"/>
                    </a:cubicBezTo>
                    <a:cubicBezTo>
                      <a:pt x="789822" y="982686"/>
                      <a:pt x="792679" y="981972"/>
                      <a:pt x="796250" y="981258"/>
                    </a:cubicBezTo>
                    <a:cubicBezTo>
                      <a:pt x="801248" y="979829"/>
                      <a:pt x="806247" y="978401"/>
                      <a:pt x="811246" y="976258"/>
                    </a:cubicBezTo>
                    <a:cubicBezTo>
                      <a:pt x="816245" y="974830"/>
                      <a:pt x="821244" y="972688"/>
                      <a:pt x="826243" y="970545"/>
                    </a:cubicBezTo>
                    <a:cubicBezTo>
                      <a:pt x="856236" y="958404"/>
                      <a:pt x="884087" y="940550"/>
                      <a:pt x="908367" y="917697"/>
                    </a:cubicBezTo>
                    <a:cubicBezTo>
                      <a:pt x="914794" y="911983"/>
                      <a:pt x="920507" y="905556"/>
                      <a:pt x="926934" y="899128"/>
                    </a:cubicBezTo>
                    <a:cubicBezTo>
                      <a:pt x="926934" y="899128"/>
                      <a:pt x="926934" y="899128"/>
                      <a:pt x="974067" y="845566"/>
                    </a:cubicBezTo>
                    <a:cubicBezTo>
                      <a:pt x="975495" y="844138"/>
                      <a:pt x="976209" y="843423"/>
                      <a:pt x="976923" y="841995"/>
                    </a:cubicBezTo>
                    <a:cubicBezTo>
                      <a:pt x="977637" y="841995"/>
                      <a:pt x="977637" y="841995"/>
                      <a:pt x="977637" y="841995"/>
                    </a:cubicBezTo>
                    <a:cubicBezTo>
                      <a:pt x="992634" y="826998"/>
                      <a:pt x="1011915" y="818428"/>
                      <a:pt x="1032625" y="816999"/>
                    </a:cubicBezTo>
                    <a:cubicBezTo>
                      <a:pt x="1033339" y="816999"/>
                      <a:pt x="1033339" y="816999"/>
                      <a:pt x="1033339" y="816999"/>
                    </a:cubicBezTo>
                    <a:cubicBezTo>
                      <a:pt x="1034767" y="816999"/>
                      <a:pt x="1036195" y="816999"/>
                      <a:pt x="1037624" y="816999"/>
                    </a:cubicBezTo>
                    <a:cubicBezTo>
                      <a:pt x="1037624" y="816999"/>
                      <a:pt x="1038338" y="816999"/>
                      <a:pt x="1039052" y="816999"/>
                    </a:cubicBezTo>
                    <a:cubicBezTo>
                      <a:pt x="1052620" y="816999"/>
                      <a:pt x="1066189" y="821284"/>
                      <a:pt x="1078329" y="827712"/>
                    </a:cubicBezTo>
                    <a:cubicBezTo>
                      <a:pt x="1079757" y="828426"/>
                      <a:pt x="1080471" y="829140"/>
                      <a:pt x="1081899" y="829854"/>
                    </a:cubicBezTo>
                    <a:cubicBezTo>
                      <a:pt x="1083328" y="830568"/>
                      <a:pt x="1084042" y="831283"/>
                      <a:pt x="1084756" y="831283"/>
                    </a:cubicBezTo>
                    <a:cubicBezTo>
                      <a:pt x="1085470" y="831997"/>
                      <a:pt x="1085470" y="831997"/>
                      <a:pt x="1085470" y="831997"/>
                    </a:cubicBezTo>
                    <a:cubicBezTo>
                      <a:pt x="1086184" y="832711"/>
                      <a:pt x="1087612" y="833425"/>
                      <a:pt x="1088327" y="834139"/>
                    </a:cubicBezTo>
                    <a:cubicBezTo>
                      <a:pt x="1088327" y="834139"/>
                      <a:pt x="1088327" y="834139"/>
                      <a:pt x="1089041" y="834853"/>
                    </a:cubicBezTo>
                    <a:cubicBezTo>
                      <a:pt x="1089755" y="835568"/>
                      <a:pt x="1090469" y="835568"/>
                      <a:pt x="1091183" y="836282"/>
                    </a:cubicBezTo>
                    <a:cubicBezTo>
                      <a:pt x="1091897" y="836996"/>
                      <a:pt x="1092611" y="837710"/>
                      <a:pt x="1094040" y="838424"/>
                    </a:cubicBezTo>
                    <a:cubicBezTo>
                      <a:pt x="1094040" y="838424"/>
                      <a:pt x="1094040" y="838424"/>
                      <a:pt x="1094040" y="839138"/>
                    </a:cubicBezTo>
                    <a:cubicBezTo>
                      <a:pt x="1128318" y="869848"/>
                      <a:pt x="1131888" y="921268"/>
                      <a:pt x="1101895" y="956262"/>
                    </a:cubicBezTo>
                    <a:cubicBezTo>
                      <a:pt x="1101895" y="956262"/>
                      <a:pt x="1101895" y="956262"/>
                      <a:pt x="1070473" y="994113"/>
                    </a:cubicBezTo>
                    <a:cubicBezTo>
                      <a:pt x="1039052" y="1030535"/>
                      <a:pt x="1003346" y="1063387"/>
                      <a:pt x="964783" y="1090525"/>
                    </a:cubicBezTo>
                    <a:cubicBezTo>
                      <a:pt x="958356" y="1094810"/>
                      <a:pt x="952643" y="1099095"/>
                      <a:pt x="946216" y="1103380"/>
                    </a:cubicBezTo>
                    <a:cubicBezTo>
                      <a:pt x="940503" y="1106951"/>
                      <a:pt x="935504" y="1110522"/>
                      <a:pt x="929791" y="1113378"/>
                    </a:cubicBezTo>
                    <a:cubicBezTo>
                      <a:pt x="890514" y="1136946"/>
                      <a:pt x="849095" y="1156228"/>
                      <a:pt x="805533" y="1169797"/>
                    </a:cubicBezTo>
                    <a:cubicBezTo>
                      <a:pt x="801248" y="1171226"/>
                      <a:pt x="796964" y="1172654"/>
                      <a:pt x="791965" y="1174082"/>
                    </a:cubicBezTo>
                    <a:cubicBezTo>
                      <a:pt x="790537" y="1174082"/>
                      <a:pt x="789108" y="1174797"/>
                      <a:pt x="787680" y="1174797"/>
                    </a:cubicBezTo>
                    <a:cubicBezTo>
                      <a:pt x="784824" y="1175511"/>
                      <a:pt x="781967" y="1176939"/>
                      <a:pt x="779111" y="1177653"/>
                    </a:cubicBezTo>
                    <a:cubicBezTo>
                      <a:pt x="776968" y="1177653"/>
                      <a:pt x="774826" y="1178367"/>
                      <a:pt x="773398" y="1179082"/>
                    </a:cubicBezTo>
                    <a:cubicBezTo>
                      <a:pt x="770541" y="1179796"/>
                      <a:pt x="768399" y="1179796"/>
                      <a:pt x="765542" y="1180510"/>
                    </a:cubicBezTo>
                    <a:cubicBezTo>
                      <a:pt x="763400" y="1181224"/>
                      <a:pt x="761257" y="1181938"/>
                      <a:pt x="759115" y="1182652"/>
                    </a:cubicBezTo>
                    <a:cubicBezTo>
                      <a:pt x="756973" y="1182652"/>
                      <a:pt x="755544" y="1183367"/>
                      <a:pt x="753402" y="1183367"/>
                    </a:cubicBezTo>
                    <a:cubicBezTo>
                      <a:pt x="743404" y="1185509"/>
                      <a:pt x="733407" y="1187652"/>
                      <a:pt x="723409" y="1189794"/>
                    </a:cubicBezTo>
                    <a:cubicBezTo>
                      <a:pt x="722695" y="1189794"/>
                      <a:pt x="721981" y="1189794"/>
                      <a:pt x="721266" y="1189794"/>
                    </a:cubicBezTo>
                    <a:cubicBezTo>
                      <a:pt x="717696" y="1190508"/>
                      <a:pt x="714125" y="1191222"/>
                      <a:pt x="710555" y="1191937"/>
                    </a:cubicBezTo>
                    <a:cubicBezTo>
                      <a:pt x="709840" y="1191937"/>
                      <a:pt x="709840" y="1191937"/>
                      <a:pt x="709126" y="1191937"/>
                    </a:cubicBezTo>
                    <a:cubicBezTo>
                      <a:pt x="689131" y="1194793"/>
                      <a:pt x="669849" y="1196936"/>
                      <a:pt x="649854" y="1198364"/>
                    </a:cubicBezTo>
                    <a:cubicBezTo>
                      <a:pt x="649140" y="1198364"/>
                      <a:pt x="648426" y="1198364"/>
                      <a:pt x="647712" y="1198364"/>
                    </a:cubicBezTo>
                    <a:cubicBezTo>
                      <a:pt x="644141" y="1198364"/>
                      <a:pt x="640570" y="1198364"/>
                      <a:pt x="637000" y="1199078"/>
                    </a:cubicBezTo>
                    <a:cubicBezTo>
                      <a:pt x="636286" y="1199078"/>
                      <a:pt x="635571" y="1199078"/>
                      <a:pt x="634857" y="1199078"/>
                    </a:cubicBezTo>
                    <a:cubicBezTo>
                      <a:pt x="630573" y="1199078"/>
                      <a:pt x="625574" y="1199078"/>
                      <a:pt x="620575" y="1199078"/>
                    </a:cubicBezTo>
                    <a:cubicBezTo>
                      <a:pt x="620575" y="1199078"/>
                      <a:pt x="619861" y="1199078"/>
                      <a:pt x="619147" y="1199078"/>
                    </a:cubicBezTo>
                    <a:cubicBezTo>
                      <a:pt x="617004" y="1199078"/>
                      <a:pt x="614148" y="1199078"/>
                      <a:pt x="612005" y="1199078"/>
                    </a:cubicBezTo>
                    <a:cubicBezTo>
                      <a:pt x="609863" y="1199078"/>
                      <a:pt x="607721" y="1199078"/>
                      <a:pt x="605578" y="1199078"/>
                    </a:cubicBezTo>
                    <a:cubicBezTo>
                      <a:pt x="603436" y="1199078"/>
                      <a:pt x="600579" y="1199078"/>
                      <a:pt x="598437" y="1199078"/>
                    </a:cubicBezTo>
                    <a:cubicBezTo>
                      <a:pt x="596295" y="1199078"/>
                      <a:pt x="594152" y="1199078"/>
                      <a:pt x="592010" y="1199078"/>
                    </a:cubicBezTo>
                    <a:cubicBezTo>
                      <a:pt x="589153" y="1199078"/>
                      <a:pt x="587011" y="1199078"/>
                      <a:pt x="584154" y="1198364"/>
                    </a:cubicBezTo>
                    <a:cubicBezTo>
                      <a:pt x="582012" y="1198364"/>
                      <a:pt x="580584" y="1198364"/>
                      <a:pt x="578441" y="1198364"/>
                    </a:cubicBezTo>
                    <a:cubicBezTo>
                      <a:pt x="574871" y="1198364"/>
                      <a:pt x="570586" y="1197650"/>
                      <a:pt x="566301" y="1197650"/>
                    </a:cubicBezTo>
                    <a:cubicBezTo>
                      <a:pt x="566301" y="1197650"/>
                      <a:pt x="566301" y="1197650"/>
                      <a:pt x="565587" y="1197650"/>
                    </a:cubicBezTo>
                    <a:cubicBezTo>
                      <a:pt x="565587" y="1197650"/>
                      <a:pt x="565587" y="1197650"/>
                      <a:pt x="484891" y="1191937"/>
                    </a:cubicBezTo>
                    <a:cubicBezTo>
                      <a:pt x="484891" y="1191937"/>
                      <a:pt x="484891" y="1191937"/>
                      <a:pt x="416335" y="1186937"/>
                    </a:cubicBezTo>
                    <a:cubicBezTo>
                      <a:pt x="414907" y="1186937"/>
                      <a:pt x="412764" y="1186937"/>
                      <a:pt x="410622" y="1186937"/>
                    </a:cubicBezTo>
                    <a:cubicBezTo>
                      <a:pt x="409908" y="1186937"/>
                      <a:pt x="408480" y="1186937"/>
                      <a:pt x="407051" y="1186937"/>
                    </a:cubicBezTo>
                    <a:cubicBezTo>
                      <a:pt x="402053" y="1186937"/>
                      <a:pt x="397768" y="1187652"/>
                      <a:pt x="392769" y="1188366"/>
                    </a:cubicBezTo>
                    <a:cubicBezTo>
                      <a:pt x="391341" y="1189080"/>
                      <a:pt x="389912" y="1189080"/>
                      <a:pt x="388484" y="1189080"/>
                    </a:cubicBezTo>
                    <a:cubicBezTo>
                      <a:pt x="388484" y="1189794"/>
                      <a:pt x="388484" y="1189794"/>
                      <a:pt x="388484" y="1189794"/>
                    </a:cubicBezTo>
                    <a:cubicBezTo>
                      <a:pt x="387056" y="1189794"/>
                      <a:pt x="385628" y="1190508"/>
                      <a:pt x="384199" y="1190508"/>
                    </a:cubicBezTo>
                    <a:cubicBezTo>
                      <a:pt x="384199" y="1190508"/>
                      <a:pt x="384199" y="1190508"/>
                      <a:pt x="383485" y="1191222"/>
                    </a:cubicBezTo>
                    <a:cubicBezTo>
                      <a:pt x="382057" y="1191222"/>
                      <a:pt x="380629" y="1191937"/>
                      <a:pt x="379201" y="1192651"/>
                    </a:cubicBezTo>
                    <a:cubicBezTo>
                      <a:pt x="379201" y="1192651"/>
                      <a:pt x="379201" y="1192651"/>
                      <a:pt x="21424" y="1331199"/>
                    </a:cubicBezTo>
                    <a:cubicBezTo>
                      <a:pt x="19996" y="1331913"/>
                      <a:pt x="17853" y="1331913"/>
                      <a:pt x="15711" y="1331913"/>
                    </a:cubicBezTo>
                    <a:cubicBezTo>
                      <a:pt x="12854" y="1331913"/>
                      <a:pt x="9998" y="1331199"/>
                      <a:pt x="7141" y="1329056"/>
                    </a:cubicBezTo>
                    <a:cubicBezTo>
                      <a:pt x="2857" y="1326200"/>
                      <a:pt x="0" y="1321201"/>
                      <a:pt x="0" y="1316201"/>
                    </a:cubicBezTo>
                    <a:cubicBezTo>
                      <a:pt x="0" y="1316201"/>
                      <a:pt x="0" y="1316201"/>
                      <a:pt x="0" y="999826"/>
                    </a:cubicBezTo>
                    <a:cubicBezTo>
                      <a:pt x="0" y="994113"/>
                      <a:pt x="3571" y="989113"/>
                      <a:pt x="7856" y="986257"/>
                    </a:cubicBezTo>
                    <a:cubicBezTo>
                      <a:pt x="7856" y="986257"/>
                      <a:pt x="7856" y="986257"/>
                      <a:pt x="309930" y="814857"/>
                    </a:cubicBezTo>
                    <a:cubicBezTo>
                      <a:pt x="311359" y="813428"/>
                      <a:pt x="313501" y="812714"/>
                      <a:pt x="315643" y="812000"/>
                    </a:cubicBezTo>
                    <a:cubicBezTo>
                      <a:pt x="316358" y="811286"/>
                      <a:pt x="317072" y="811286"/>
                      <a:pt x="317786" y="810572"/>
                    </a:cubicBezTo>
                    <a:cubicBezTo>
                      <a:pt x="318500" y="809858"/>
                      <a:pt x="319928" y="809143"/>
                      <a:pt x="320642" y="809143"/>
                    </a:cubicBezTo>
                    <a:cubicBezTo>
                      <a:pt x="322071" y="808429"/>
                      <a:pt x="322785" y="807715"/>
                      <a:pt x="324213" y="807715"/>
                    </a:cubicBezTo>
                    <a:cubicBezTo>
                      <a:pt x="324927" y="807001"/>
                      <a:pt x="325641" y="807001"/>
                      <a:pt x="326355" y="806287"/>
                    </a:cubicBezTo>
                    <a:cubicBezTo>
                      <a:pt x="327784" y="805573"/>
                      <a:pt x="328498" y="805573"/>
                      <a:pt x="329926" y="804858"/>
                    </a:cubicBezTo>
                    <a:cubicBezTo>
                      <a:pt x="330640" y="804858"/>
                      <a:pt x="331354" y="804144"/>
                      <a:pt x="332068" y="804144"/>
                    </a:cubicBezTo>
                    <a:cubicBezTo>
                      <a:pt x="333497" y="803430"/>
                      <a:pt x="334925" y="802716"/>
                      <a:pt x="336353" y="802716"/>
                    </a:cubicBezTo>
                    <a:cubicBezTo>
                      <a:pt x="336353" y="802002"/>
                      <a:pt x="337067" y="802002"/>
                      <a:pt x="337781" y="802002"/>
                    </a:cubicBezTo>
                    <a:cubicBezTo>
                      <a:pt x="339210" y="801288"/>
                      <a:pt x="340638" y="800573"/>
                      <a:pt x="342066" y="800573"/>
                    </a:cubicBezTo>
                    <a:cubicBezTo>
                      <a:pt x="342066" y="799859"/>
                      <a:pt x="342780" y="799859"/>
                      <a:pt x="343494" y="799859"/>
                    </a:cubicBezTo>
                    <a:cubicBezTo>
                      <a:pt x="344923" y="799145"/>
                      <a:pt x="346351" y="799145"/>
                      <a:pt x="347779" y="798431"/>
                    </a:cubicBezTo>
                    <a:cubicBezTo>
                      <a:pt x="348493" y="798431"/>
                      <a:pt x="348493" y="798431"/>
                      <a:pt x="349207" y="798431"/>
                    </a:cubicBezTo>
                    <a:cubicBezTo>
                      <a:pt x="350636" y="797717"/>
                      <a:pt x="352064" y="797003"/>
                      <a:pt x="354206" y="797003"/>
                    </a:cubicBezTo>
                    <a:cubicBezTo>
                      <a:pt x="354206" y="797003"/>
                      <a:pt x="354206" y="797003"/>
                      <a:pt x="354206" y="796288"/>
                    </a:cubicBezTo>
                    <a:cubicBezTo>
                      <a:pt x="363490" y="794146"/>
                      <a:pt x="372059" y="792718"/>
                      <a:pt x="381343" y="791289"/>
                    </a:cubicBezTo>
                    <a:cubicBezTo>
                      <a:pt x="382057" y="791289"/>
                      <a:pt x="382771" y="791289"/>
                      <a:pt x="383485" y="791289"/>
                    </a:cubicBezTo>
                    <a:cubicBezTo>
                      <a:pt x="384914" y="791289"/>
                      <a:pt x="385628" y="791289"/>
                      <a:pt x="387056" y="791289"/>
                    </a:cubicBezTo>
                    <a:cubicBezTo>
                      <a:pt x="387770" y="791289"/>
                      <a:pt x="389198" y="791289"/>
                      <a:pt x="389912" y="790575"/>
                    </a:cubicBezTo>
                    <a:close/>
                    <a:moveTo>
                      <a:pt x="80784" y="720725"/>
                    </a:moveTo>
                    <a:cubicBezTo>
                      <a:pt x="80784" y="720725"/>
                      <a:pt x="80784" y="720725"/>
                      <a:pt x="96481" y="720725"/>
                    </a:cubicBezTo>
                    <a:cubicBezTo>
                      <a:pt x="96481" y="720725"/>
                      <a:pt x="96481" y="720725"/>
                      <a:pt x="1219555" y="720725"/>
                    </a:cubicBezTo>
                    <a:cubicBezTo>
                      <a:pt x="1219555" y="720725"/>
                      <a:pt x="1219555" y="720725"/>
                      <a:pt x="1235253" y="720725"/>
                    </a:cubicBezTo>
                    <a:cubicBezTo>
                      <a:pt x="1243815" y="720725"/>
                      <a:pt x="1250950" y="727781"/>
                      <a:pt x="1250950" y="736247"/>
                    </a:cubicBezTo>
                    <a:cubicBezTo>
                      <a:pt x="1250950" y="745420"/>
                      <a:pt x="1243815" y="752475"/>
                      <a:pt x="1235253" y="752475"/>
                    </a:cubicBezTo>
                    <a:cubicBezTo>
                      <a:pt x="1235253" y="752475"/>
                      <a:pt x="1235253" y="752475"/>
                      <a:pt x="1219555" y="752475"/>
                    </a:cubicBezTo>
                    <a:cubicBezTo>
                      <a:pt x="1219555" y="752475"/>
                      <a:pt x="1219555" y="752475"/>
                      <a:pt x="96481" y="752475"/>
                    </a:cubicBezTo>
                    <a:cubicBezTo>
                      <a:pt x="96481" y="752475"/>
                      <a:pt x="96481" y="752475"/>
                      <a:pt x="80784" y="752475"/>
                    </a:cubicBezTo>
                    <a:cubicBezTo>
                      <a:pt x="72222" y="752475"/>
                      <a:pt x="65087" y="745420"/>
                      <a:pt x="65087" y="736247"/>
                    </a:cubicBezTo>
                    <a:cubicBezTo>
                      <a:pt x="65087" y="727781"/>
                      <a:pt x="72222" y="720725"/>
                      <a:pt x="80784" y="720725"/>
                    </a:cubicBezTo>
                    <a:close/>
                    <a:moveTo>
                      <a:pt x="650081" y="180975"/>
                    </a:moveTo>
                    <a:cubicBezTo>
                      <a:pt x="515297" y="180975"/>
                      <a:pt x="387644" y="233892"/>
                      <a:pt x="292083" y="329714"/>
                    </a:cubicBezTo>
                    <a:cubicBezTo>
                      <a:pt x="203653" y="417670"/>
                      <a:pt x="152307" y="533515"/>
                      <a:pt x="144462" y="657225"/>
                    </a:cubicBezTo>
                    <a:cubicBezTo>
                      <a:pt x="144462" y="657225"/>
                      <a:pt x="144462" y="657225"/>
                      <a:pt x="1155700" y="657225"/>
                    </a:cubicBezTo>
                    <a:cubicBezTo>
                      <a:pt x="1147856" y="533515"/>
                      <a:pt x="1096509" y="417670"/>
                      <a:pt x="1008079" y="329714"/>
                    </a:cubicBezTo>
                    <a:cubicBezTo>
                      <a:pt x="912518" y="233892"/>
                      <a:pt x="784865" y="180975"/>
                      <a:pt x="650081" y="180975"/>
                    </a:cubicBezTo>
                    <a:close/>
                    <a:moveTo>
                      <a:pt x="657938" y="31750"/>
                    </a:moveTo>
                    <a:cubicBezTo>
                      <a:pt x="595162" y="31750"/>
                      <a:pt x="544512" y="82593"/>
                      <a:pt x="544512" y="145611"/>
                    </a:cubicBezTo>
                    <a:cubicBezTo>
                      <a:pt x="544512" y="150623"/>
                      <a:pt x="545226" y="155636"/>
                      <a:pt x="545939" y="160649"/>
                    </a:cubicBezTo>
                    <a:cubicBezTo>
                      <a:pt x="579467" y="154204"/>
                      <a:pt x="615136" y="150623"/>
                      <a:pt x="650804" y="150623"/>
                    </a:cubicBezTo>
                    <a:cubicBezTo>
                      <a:pt x="691467" y="150623"/>
                      <a:pt x="731415" y="154920"/>
                      <a:pt x="768511" y="163513"/>
                    </a:cubicBezTo>
                    <a:cubicBezTo>
                      <a:pt x="769224" y="157068"/>
                      <a:pt x="769937" y="151339"/>
                      <a:pt x="769937" y="145611"/>
                    </a:cubicBezTo>
                    <a:cubicBezTo>
                      <a:pt x="769937" y="82593"/>
                      <a:pt x="720001" y="31750"/>
                      <a:pt x="657938" y="31750"/>
                    </a:cubicBezTo>
                    <a:close/>
                    <a:moveTo>
                      <a:pt x="658012" y="0"/>
                    </a:moveTo>
                    <a:cubicBezTo>
                      <a:pt x="737238" y="0"/>
                      <a:pt x="801475" y="65038"/>
                      <a:pt x="801475" y="145085"/>
                    </a:cubicBezTo>
                    <a:cubicBezTo>
                      <a:pt x="801475" y="153662"/>
                      <a:pt x="800761" y="161523"/>
                      <a:pt x="798620" y="170814"/>
                    </a:cubicBezTo>
                    <a:cubicBezTo>
                      <a:pt x="1024163" y="235138"/>
                      <a:pt x="1189037" y="443117"/>
                      <a:pt x="1189037" y="688975"/>
                    </a:cubicBezTo>
                    <a:cubicBezTo>
                      <a:pt x="1189037" y="688975"/>
                      <a:pt x="1189037" y="688975"/>
                      <a:pt x="112712" y="688975"/>
                    </a:cubicBezTo>
                    <a:cubicBezTo>
                      <a:pt x="112712" y="438114"/>
                      <a:pt x="283297" y="227276"/>
                      <a:pt x="515263" y="167241"/>
                    </a:cubicBezTo>
                    <a:cubicBezTo>
                      <a:pt x="513836" y="160094"/>
                      <a:pt x="513122" y="152232"/>
                      <a:pt x="513122" y="145085"/>
                    </a:cubicBezTo>
                    <a:cubicBezTo>
                      <a:pt x="513122" y="65038"/>
                      <a:pt x="578073" y="0"/>
                      <a:pt x="658012" y="0"/>
                    </a:cubicBezTo>
                    <a:close/>
                  </a:path>
                </a:pathLst>
              </a:custGeom>
              <a:solidFill>
                <a:srgbClr val="642A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77">
                  <a:defRPr/>
                </a:pPr>
                <a:endParaRPr lang="fr-FR" dirty="0">
                  <a:solidFill>
                    <a:srgbClr val="575757"/>
                  </a:solidFill>
                  <a:latin typeface="Segoe UI"/>
                </a:endParaRPr>
              </a:p>
            </p:txBody>
          </p:sp>
          <p:sp>
            <p:nvSpPr>
              <p:cNvPr id="196" name="Freeform 26">
                <a:extLst>
                  <a:ext uri="{FF2B5EF4-FFF2-40B4-BE49-F238E27FC236}">
                    <a16:creationId xmlns:a16="http://schemas.microsoft.com/office/drawing/2014/main" id="{CA97650F-E27F-485C-BACD-3489AD827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363" y="2908300"/>
                <a:ext cx="425450" cy="379413"/>
              </a:xfrm>
              <a:custGeom>
                <a:avLst/>
                <a:gdLst>
                  <a:gd name="T0" fmla="*/ 65 w 598"/>
                  <a:gd name="T1" fmla="*/ 0 h 532"/>
                  <a:gd name="T2" fmla="*/ 5 w 598"/>
                  <a:gd name="T3" fmla="*/ 20 h 532"/>
                  <a:gd name="T4" fmla="*/ 256 w 598"/>
                  <a:gd name="T5" fmla="*/ 136 h 532"/>
                  <a:gd name="T6" fmla="*/ 598 w 598"/>
                  <a:gd name="T7" fmla="*/ 532 h 532"/>
                  <a:gd name="T8" fmla="*/ 65 w 598"/>
                  <a:gd name="T9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8" h="532">
                    <a:moveTo>
                      <a:pt x="65" y="0"/>
                    </a:moveTo>
                    <a:cubicBezTo>
                      <a:pt x="50" y="0"/>
                      <a:pt x="7" y="5"/>
                      <a:pt x="5" y="20"/>
                    </a:cubicBezTo>
                    <a:cubicBezTo>
                      <a:pt x="0" y="49"/>
                      <a:pt x="151" y="83"/>
                      <a:pt x="256" y="136"/>
                    </a:cubicBezTo>
                    <a:cubicBezTo>
                      <a:pt x="358" y="187"/>
                      <a:pt x="490" y="291"/>
                      <a:pt x="598" y="532"/>
                    </a:cubicBezTo>
                    <a:cubicBezTo>
                      <a:pt x="598" y="238"/>
                      <a:pt x="359" y="0"/>
                      <a:pt x="65" y="0"/>
                    </a:cubicBezTo>
                    <a:close/>
                  </a:path>
                </a:pathLst>
              </a:custGeom>
              <a:solidFill>
                <a:srgbClr val="E67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fr-FR" dirty="0">
                  <a:solidFill>
                    <a:srgbClr val="575757"/>
                  </a:solidFill>
                  <a:latin typeface="Segoe UI"/>
                </a:endParaRPr>
              </a:p>
            </p:txBody>
          </p:sp>
        </p:grpSp>
      </p:grpSp>
      <p:cxnSp>
        <p:nvCxnSpPr>
          <p:cNvPr id="197" name="Straight Connector 6">
            <a:extLst>
              <a:ext uri="{FF2B5EF4-FFF2-40B4-BE49-F238E27FC236}">
                <a16:creationId xmlns:a16="http://schemas.microsoft.com/office/drawing/2014/main" id="{6492B0A6-E867-488F-9557-0834D7F3634F}"/>
              </a:ext>
            </a:extLst>
          </p:cNvPr>
          <p:cNvCxnSpPr>
            <a:cxnSpLocks/>
          </p:cNvCxnSpPr>
          <p:nvPr/>
        </p:nvCxnSpPr>
        <p:spPr>
          <a:xfrm>
            <a:off x="1295667" y="1945234"/>
            <a:ext cx="0" cy="369332"/>
          </a:xfrm>
          <a:prstGeom prst="line">
            <a:avLst/>
          </a:prstGeom>
          <a:noFill/>
          <a:ln w="19050" cap="rnd" cmpd="sng" algn="ctr">
            <a:solidFill>
              <a:srgbClr val="E67D00"/>
            </a:solidFill>
            <a:prstDash val="solid"/>
            <a:round/>
          </a:ln>
          <a:effectLst/>
        </p:spPr>
      </p:cxnSp>
      <p:sp>
        <p:nvSpPr>
          <p:cNvPr id="198" name="TextBox 126">
            <a:extLst>
              <a:ext uri="{FF2B5EF4-FFF2-40B4-BE49-F238E27FC236}">
                <a16:creationId xmlns:a16="http://schemas.microsoft.com/office/drawing/2014/main" id="{685E5B05-C37B-4489-B7AC-CC2294ECA287}"/>
              </a:ext>
            </a:extLst>
          </p:cNvPr>
          <p:cNvSpPr txBox="1"/>
          <p:nvPr/>
        </p:nvSpPr>
        <p:spPr>
          <a:xfrm>
            <a:off x="410275" y="2462435"/>
            <a:ext cx="648063" cy="922268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77">
              <a:buClr>
                <a:srgbClr val="575757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​"/>
              <a:defRPr/>
            </a:pPr>
            <a:r>
              <a:rPr lang="fr-FR" sz="1000" dirty="0">
                <a:solidFill>
                  <a:srgbClr val="E67D00"/>
                </a:solidFill>
                <a:latin typeface="Segoe UI"/>
              </a:rPr>
              <a:t>Etapes</a:t>
            </a:r>
          </a:p>
        </p:txBody>
      </p:sp>
      <p:sp>
        <p:nvSpPr>
          <p:cNvPr id="199" name="ee4pContent1">
            <a:extLst>
              <a:ext uri="{FF2B5EF4-FFF2-40B4-BE49-F238E27FC236}">
                <a16:creationId xmlns:a16="http://schemas.microsoft.com/office/drawing/2014/main" id="{D3D1272C-A549-43E8-BE5C-4BAF69C0169A}"/>
              </a:ext>
            </a:extLst>
          </p:cNvPr>
          <p:cNvSpPr txBox="1"/>
          <p:nvPr/>
        </p:nvSpPr>
        <p:spPr>
          <a:xfrm>
            <a:off x="1250029" y="2548300"/>
            <a:ext cx="2275836" cy="1062863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171450" indent="-171450"/>
            <a:r>
              <a:rPr lang="fr-FR" sz="900" dirty="0" smtClean="0">
                <a:solidFill>
                  <a:srgbClr val="471404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- Installer </a:t>
            </a:r>
            <a:r>
              <a:rPr lang="fr-FR" sz="900" dirty="0">
                <a:solidFill>
                  <a:srgbClr val="471404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Docker et configurer </a:t>
            </a:r>
            <a:r>
              <a:rPr lang="fr-FR" sz="900" dirty="0" smtClean="0">
                <a:solidFill>
                  <a:srgbClr val="471404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les conteneurs</a:t>
            </a:r>
            <a:r>
              <a:rPr lang="fr-FR" sz="900" dirty="0">
                <a:solidFill>
                  <a:srgbClr val="471404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 </a:t>
            </a:r>
            <a:endParaRPr lang="fr-FR" sz="900" dirty="0" smtClean="0">
              <a:solidFill>
                <a:srgbClr val="471404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71450" indent="-171450"/>
            <a:r>
              <a:rPr lang="fr-FR" sz="900" dirty="0" smtClean="0">
                <a:solidFill>
                  <a:srgbClr val="471404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-Installer </a:t>
            </a:r>
            <a:r>
              <a:rPr lang="fr-FR" sz="900" dirty="0">
                <a:solidFill>
                  <a:srgbClr val="471404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et configurer Apache </a:t>
            </a:r>
            <a:r>
              <a:rPr lang="fr-FR" sz="900" dirty="0" err="1" smtClean="0">
                <a:solidFill>
                  <a:srgbClr val="471404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NiFi</a:t>
            </a:r>
            <a:r>
              <a:rPr lang="fr-FR" sz="900" dirty="0" smtClean="0">
                <a:solidFill>
                  <a:srgbClr val="471404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marL="171450" indent="-171450"/>
            <a:r>
              <a:rPr lang="fr-FR" sz="900" dirty="0" smtClean="0">
                <a:solidFill>
                  <a:srgbClr val="471404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-Installer </a:t>
            </a:r>
            <a:r>
              <a:rPr lang="fr-FR" sz="900" dirty="0">
                <a:solidFill>
                  <a:srgbClr val="471404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et configurer Apache </a:t>
            </a:r>
            <a:r>
              <a:rPr lang="fr-FR" sz="900" dirty="0" err="1" smtClean="0">
                <a:solidFill>
                  <a:srgbClr val="471404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Airflow</a:t>
            </a:r>
            <a:r>
              <a:rPr lang="fr-FR" sz="900" dirty="0" smtClean="0">
                <a:solidFill>
                  <a:srgbClr val="471404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marL="171450" indent="-171450"/>
            <a:r>
              <a:rPr lang="fr-FR" sz="900" dirty="0" smtClean="0">
                <a:solidFill>
                  <a:srgbClr val="471404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-Configurer </a:t>
            </a:r>
            <a:r>
              <a:rPr lang="fr-FR" sz="900" dirty="0">
                <a:solidFill>
                  <a:srgbClr val="471404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les dépôts de code source.</a:t>
            </a:r>
            <a:endParaRPr lang="fr-FR" sz="900" dirty="0">
              <a:solidFill>
                <a:srgbClr val="575757">
                  <a:lumMod val="100000"/>
                </a:srgbClr>
              </a:solidFill>
              <a:latin typeface="Segoe UI Semilight" panose="020B0402040204020203" pitchFamily="34" charset="0"/>
              <a:cs typeface="Segoe UI Semilight" panose="020B0402040204020203" pitchFamily="34" charset="0"/>
              <a:sym typeface="Segoe UI" panose="020B0502040204020203" pitchFamily="34" charset="0"/>
            </a:endParaRPr>
          </a:p>
        </p:txBody>
      </p:sp>
      <p:grpSp>
        <p:nvGrpSpPr>
          <p:cNvPr id="200" name="Group 85">
            <a:extLst>
              <a:ext uri="{FF2B5EF4-FFF2-40B4-BE49-F238E27FC236}">
                <a16:creationId xmlns:a16="http://schemas.microsoft.com/office/drawing/2014/main" id="{EBB3F6CE-6AC8-4720-B0F9-6632CB9F81A9}"/>
              </a:ext>
            </a:extLst>
          </p:cNvPr>
          <p:cNvGrpSpPr>
            <a:grpSpLocks noChangeAspect="1"/>
          </p:cNvGrpSpPr>
          <p:nvPr/>
        </p:nvGrpSpPr>
        <p:grpSpPr>
          <a:xfrm>
            <a:off x="-9690" y="2734020"/>
            <a:ext cx="418760" cy="418760"/>
            <a:chOff x="5273675" y="2606675"/>
            <a:chExt cx="1644650" cy="1644650"/>
          </a:xfrm>
        </p:grpSpPr>
        <p:sp>
          <p:nvSpPr>
            <p:cNvPr id="201" name="AutoShape 3">
              <a:extLst>
                <a:ext uri="{FF2B5EF4-FFF2-40B4-BE49-F238E27FC236}">
                  <a16:creationId xmlns:a16="http://schemas.microsoft.com/office/drawing/2014/main" id="{DBCAE63C-3C8D-4BB7-BE04-F79C1EBADB9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fr-FR" dirty="0">
                <a:solidFill>
                  <a:srgbClr val="575757"/>
                </a:solidFill>
                <a:latin typeface="Segoe UI"/>
              </a:endParaRPr>
            </a:p>
          </p:txBody>
        </p:sp>
        <p:grpSp>
          <p:nvGrpSpPr>
            <p:cNvPr id="202" name="Group 92">
              <a:extLst>
                <a:ext uri="{FF2B5EF4-FFF2-40B4-BE49-F238E27FC236}">
                  <a16:creationId xmlns:a16="http://schemas.microsoft.com/office/drawing/2014/main" id="{04CC5DDA-47EB-418B-862C-9ED4BDF63A70}"/>
                </a:ext>
              </a:extLst>
            </p:cNvPr>
            <p:cNvGrpSpPr/>
            <p:nvPr/>
          </p:nvGrpSpPr>
          <p:grpSpPr>
            <a:xfrm>
              <a:off x="5444599" y="3152775"/>
              <a:ext cx="1302803" cy="552451"/>
              <a:chOff x="5445125" y="3152775"/>
              <a:chExt cx="1302803" cy="552451"/>
            </a:xfrm>
          </p:grpSpPr>
          <p:sp>
            <p:nvSpPr>
              <p:cNvPr id="203" name="Freeform 6">
                <a:extLst>
                  <a:ext uri="{FF2B5EF4-FFF2-40B4-BE49-F238E27FC236}">
                    <a16:creationId xmlns:a16="http://schemas.microsoft.com/office/drawing/2014/main" id="{A99CF3FE-974B-4D4A-AF04-1EC8745B8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8175" y="3152775"/>
                <a:ext cx="470652" cy="550863"/>
              </a:xfrm>
              <a:custGeom>
                <a:avLst/>
                <a:gdLst>
                  <a:gd name="connsiteX0" fmla="*/ 153002 w 470652"/>
                  <a:gd name="connsiteY0" fmla="*/ 388952 h 550863"/>
                  <a:gd name="connsiteX1" fmla="*/ 141936 w 470652"/>
                  <a:gd name="connsiteY1" fmla="*/ 393758 h 550863"/>
                  <a:gd name="connsiteX2" fmla="*/ 141936 w 470652"/>
                  <a:gd name="connsiteY2" fmla="*/ 415117 h 550863"/>
                  <a:gd name="connsiteX3" fmla="*/ 174776 w 470652"/>
                  <a:gd name="connsiteY3" fmla="*/ 447868 h 550863"/>
                  <a:gd name="connsiteX4" fmla="*/ 141936 w 470652"/>
                  <a:gd name="connsiteY4" fmla="*/ 479194 h 550863"/>
                  <a:gd name="connsiteX5" fmla="*/ 141936 w 470652"/>
                  <a:gd name="connsiteY5" fmla="*/ 499841 h 550863"/>
                  <a:gd name="connsiteX6" fmla="*/ 153359 w 470652"/>
                  <a:gd name="connsiteY6" fmla="*/ 504825 h 550863"/>
                  <a:gd name="connsiteX7" fmla="*/ 164068 w 470652"/>
                  <a:gd name="connsiteY7" fmla="*/ 499841 h 550863"/>
                  <a:gd name="connsiteX8" fmla="*/ 196907 w 470652"/>
                  <a:gd name="connsiteY8" fmla="*/ 469227 h 550863"/>
                  <a:gd name="connsiteX9" fmla="*/ 229033 w 470652"/>
                  <a:gd name="connsiteY9" fmla="*/ 499841 h 550863"/>
                  <a:gd name="connsiteX10" fmla="*/ 239742 w 470652"/>
                  <a:gd name="connsiteY10" fmla="*/ 504825 h 550863"/>
                  <a:gd name="connsiteX11" fmla="*/ 250450 w 470652"/>
                  <a:gd name="connsiteY11" fmla="*/ 499841 h 550863"/>
                  <a:gd name="connsiteX12" fmla="*/ 250450 w 470652"/>
                  <a:gd name="connsiteY12" fmla="*/ 479194 h 550863"/>
                  <a:gd name="connsiteX13" fmla="*/ 218324 w 470652"/>
                  <a:gd name="connsiteY13" fmla="*/ 447868 h 550863"/>
                  <a:gd name="connsiteX14" fmla="*/ 250450 w 470652"/>
                  <a:gd name="connsiteY14" fmla="*/ 415117 h 550863"/>
                  <a:gd name="connsiteX15" fmla="*/ 250450 w 470652"/>
                  <a:gd name="connsiteY15" fmla="*/ 393758 h 550863"/>
                  <a:gd name="connsiteX16" fmla="*/ 229033 w 470652"/>
                  <a:gd name="connsiteY16" fmla="*/ 393758 h 550863"/>
                  <a:gd name="connsiteX17" fmla="*/ 196907 w 470652"/>
                  <a:gd name="connsiteY17" fmla="*/ 425796 h 550863"/>
                  <a:gd name="connsiteX18" fmla="*/ 164068 w 470652"/>
                  <a:gd name="connsiteY18" fmla="*/ 393758 h 550863"/>
                  <a:gd name="connsiteX19" fmla="*/ 153002 w 470652"/>
                  <a:gd name="connsiteY19" fmla="*/ 388952 h 550863"/>
                  <a:gd name="connsiteX20" fmla="*/ 196909 w 470652"/>
                  <a:gd name="connsiteY20" fmla="*/ 342900 h 550863"/>
                  <a:gd name="connsiteX21" fmla="*/ 302913 w 470652"/>
                  <a:gd name="connsiteY21" fmla="*/ 447594 h 550863"/>
                  <a:gd name="connsiteX22" fmla="*/ 196909 w 470652"/>
                  <a:gd name="connsiteY22" fmla="*/ 550863 h 550863"/>
                  <a:gd name="connsiteX23" fmla="*/ 90188 w 470652"/>
                  <a:gd name="connsiteY23" fmla="*/ 447594 h 550863"/>
                  <a:gd name="connsiteX24" fmla="*/ 196909 w 470652"/>
                  <a:gd name="connsiteY24" fmla="*/ 342900 h 550863"/>
                  <a:gd name="connsiteX25" fmla="*/ 17225 w 470652"/>
                  <a:gd name="connsiteY25" fmla="*/ 0 h 550863"/>
                  <a:gd name="connsiteX26" fmla="*/ 361980 w 470652"/>
                  <a:gd name="connsiteY26" fmla="*/ 0 h 550863"/>
                  <a:gd name="connsiteX27" fmla="*/ 377683 w 470652"/>
                  <a:gd name="connsiteY27" fmla="*/ 9278 h 550863"/>
                  <a:gd name="connsiteX28" fmla="*/ 469047 w 470652"/>
                  <a:gd name="connsiteY28" fmla="*/ 194833 h 550863"/>
                  <a:gd name="connsiteX29" fmla="*/ 469047 w 470652"/>
                  <a:gd name="connsiteY29" fmla="*/ 207679 h 550863"/>
                  <a:gd name="connsiteX30" fmla="*/ 377683 w 470652"/>
                  <a:gd name="connsiteY30" fmla="*/ 394661 h 550863"/>
                  <a:gd name="connsiteX31" fmla="*/ 361980 w 470652"/>
                  <a:gd name="connsiteY31" fmla="*/ 403225 h 550863"/>
                  <a:gd name="connsiteX32" fmla="*/ 325577 w 470652"/>
                  <a:gd name="connsiteY32" fmla="*/ 403225 h 550863"/>
                  <a:gd name="connsiteX33" fmla="*/ 197097 w 470652"/>
                  <a:gd name="connsiteY33" fmla="*/ 311161 h 550863"/>
                  <a:gd name="connsiteX34" fmla="*/ 69331 w 470652"/>
                  <a:gd name="connsiteY34" fmla="*/ 403225 h 550863"/>
                  <a:gd name="connsiteX35" fmla="*/ 17225 w 470652"/>
                  <a:gd name="connsiteY35" fmla="*/ 403225 h 550863"/>
                  <a:gd name="connsiteX36" fmla="*/ 1522 w 470652"/>
                  <a:gd name="connsiteY36" fmla="*/ 380388 h 550863"/>
                  <a:gd name="connsiteX37" fmla="*/ 87175 w 470652"/>
                  <a:gd name="connsiteY37" fmla="*/ 207679 h 550863"/>
                  <a:gd name="connsiteX38" fmla="*/ 87175 w 470652"/>
                  <a:gd name="connsiteY38" fmla="*/ 194833 h 550863"/>
                  <a:gd name="connsiteX39" fmla="*/ 1522 w 470652"/>
                  <a:gd name="connsiteY39" fmla="*/ 22838 h 550863"/>
                  <a:gd name="connsiteX40" fmla="*/ 17225 w 470652"/>
                  <a:gd name="connsiteY40" fmla="*/ 0 h 55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70652" h="550863">
                    <a:moveTo>
                      <a:pt x="153002" y="388952"/>
                    </a:moveTo>
                    <a:cubicBezTo>
                      <a:pt x="148897" y="388952"/>
                      <a:pt x="144792" y="390554"/>
                      <a:pt x="141936" y="393758"/>
                    </a:cubicBezTo>
                    <a:cubicBezTo>
                      <a:pt x="136225" y="398742"/>
                      <a:pt x="136225" y="408709"/>
                      <a:pt x="141936" y="415117"/>
                    </a:cubicBezTo>
                    <a:cubicBezTo>
                      <a:pt x="141936" y="415117"/>
                      <a:pt x="141936" y="415117"/>
                      <a:pt x="174776" y="447868"/>
                    </a:cubicBezTo>
                    <a:cubicBezTo>
                      <a:pt x="174776" y="447868"/>
                      <a:pt x="174776" y="447868"/>
                      <a:pt x="141936" y="479194"/>
                    </a:cubicBezTo>
                    <a:cubicBezTo>
                      <a:pt x="136225" y="485602"/>
                      <a:pt x="136225" y="494858"/>
                      <a:pt x="141936" y="499841"/>
                    </a:cubicBezTo>
                    <a:cubicBezTo>
                      <a:pt x="145506" y="503401"/>
                      <a:pt x="148362" y="504825"/>
                      <a:pt x="153359" y="504825"/>
                    </a:cubicBezTo>
                    <a:cubicBezTo>
                      <a:pt x="157642" y="504825"/>
                      <a:pt x="161212" y="503401"/>
                      <a:pt x="164068" y="499841"/>
                    </a:cubicBezTo>
                    <a:cubicBezTo>
                      <a:pt x="164068" y="499841"/>
                      <a:pt x="164068" y="499841"/>
                      <a:pt x="196907" y="469227"/>
                    </a:cubicBezTo>
                    <a:cubicBezTo>
                      <a:pt x="196907" y="469227"/>
                      <a:pt x="196907" y="469227"/>
                      <a:pt x="229033" y="499841"/>
                    </a:cubicBezTo>
                    <a:cubicBezTo>
                      <a:pt x="231889" y="503401"/>
                      <a:pt x="236172" y="504825"/>
                      <a:pt x="239742" y="504825"/>
                    </a:cubicBezTo>
                    <a:cubicBezTo>
                      <a:pt x="244025" y="504825"/>
                      <a:pt x="248308" y="503401"/>
                      <a:pt x="250450" y="499841"/>
                    </a:cubicBezTo>
                    <a:cubicBezTo>
                      <a:pt x="256875" y="494858"/>
                      <a:pt x="256875" y="485602"/>
                      <a:pt x="250450" y="479194"/>
                    </a:cubicBezTo>
                    <a:cubicBezTo>
                      <a:pt x="250450" y="479194"/>
                      <a:pt x="250450" y="479194"/>
                      <a:pt x="218324" y="447868"/>
                    </a:cubicBezTo>
                    <a:cubicBezTo>
                      <a:pt x="218324" y="447868"/>
                      <a:pt x="218324" y="447868"/>
                      <a:pt x="250450" y="415117"/>
                    </a:cubicBezTo>
                    <a:cubicBezTo>
                      <a:pt x="256875" y="408709"/>
                      <a:pt x="256875" y="398742"/>
                      <a:pt x="250450" y="393758"/>
                    </a:cubicBezTo>
                    <a:cubicBezTo>
                      <a:pt x="244739" y="387350"/>
                      <a:pt x="234744" y="387350"/>
                      <a:pt x="229033" y="393758"/>
                    </a:cubicBezTo>
                    <a:cubicBezTo>
                      <a:pt x="229033" y="393758"/>
                      <a:pt x="229033" y="393758"/>
                      <a:pt x="196907" y="425796"/>
                    </a:cubicBezTo>
                    <a:cubicBezTo>
                      <a:pt x="196907" y="425796"/>
                      <a:pt x="196907" y="425796"/>
                      <a:pt x="164068" y="393758"/>
                    </a:cubicBezTo>
                    <a:cubicBezTo>
                      <a:pt x="161212" y="390554"/>
                      <a:pt x="157107" y="388952"/>
                      <a:pt x="153002" y="388952"/>
                    </a:cubicBezTo>
                    <a:close/>
                    <a:moveTo>
                      <a:pt x="196909" y="342900"/>
                    </a:moveTo>
                    <a:cubicBezTo>
                      <a:pt x="254925" y="342900"/>
                      <a:pt x="302913" y="389193"/>
                      <a:pt x="302913" y="447594"/>
                    </a:cubicBezTo>
                    <a:cubicBezTo>
                      <a:pt x="302913" y="503858"/>
                      <a:pt x="254925" y="550863"/>
                      <a:pt x="196909" y="550863"/>
                    </a:cubicBezTo>
                    <a:cubicBezTo>
                      <a:pt x="137460" y="550863"/>
                      <a:pt x="90188" y="503858"/>
                      <a:pt x="90188" y="447594"/>
                    </a:cubicBezTo>
                    <a:cubicBezTo>
                      <a:pt x="90188" y="389193"/>
                      <a:pt x="137460" y="342900"/>
                      <a:pt x="196909" y="342900"/>
                    </a:cubicBezTo>
                    <a:close/>
                    <a:moveTo>
                      <a:pt x="17225" y="0"/>
                    </a:moveTo>
                    <a:cubicBezTo>
                      <a:pt x="17225" y="0"/>
                      <a:pt x="17225" y="0"/>
                      <a:pt x="361980" y="0"/>
                    </a:cubicBezTo>
                    <a:cubicBezTo>
                      <a:pt x="368404" y="0"/>
                      <a:pt x="374828" y="3568"/>
                      <a:pt x="377683" y="9278"/>
                    </a:cubicBezTo>
                    <a:cubicBezTo>
                      <a:pt x="377683" y="9278"/>
                      <a:pt x="377683" y="9278"/>
                      <a:pt x="469047" y="194833"/>
                    </a:cubicBezTo>
                    <a:cubicBezTo>
                      <a:pt x="471188" y="199115"/>
                      <a:pt x="471188" y="203397"/>
                      <a:pt x="469047" y="207679"/>
                    </a:cubicBezTo>
                    <a:cubicBezTo>
                      <a:pt x="469047" y="207679"/>
                      <a:pt x="469047" y="207679"/>
                      <a:pt x="377683" y="394661"/>
                    </a:cubicBezTo>
                    <a:cubicBezTo>
                      <a:pt x="374828" y="398943"/>
                      <a:pt x="368404" y="403225"/>
                      <a:pt x="361980" y="403225"/>
                    </a:cubicBezTo>
                    <a:cubicBezTo>
                      <a:pt x="361980" y="403225"/>
                      <a:pt x="361980" y="403225"/>
                      <a:pt x="325577" y="403225"/>
                    </a:cubicBezTo>
                    <a:cubicBezTo>
                      <a:pt x="307019" y="349700"/>
                      <a:pt x="256341" y="311161"/>
                      <a:pt x="197097" y="311161"/>
                    </a:cubicBezTo>
                    <a:cubicBezTo>
                      <a:pt x="137140" y="311161"/>
                      <a:pt x="87175" y="349700"/>
                      <a:pt x="69331" y="403225"/>
                    </a:cubicBezTo>
                    <a:cubicBezTo>
                      <a:pt x="69331" y="403225"/>
                      <a:pt x="69331" y="403225"/>
                      <a:pt x="17225" y="403225"/>
                    </a:cubicBezTo>
                    <a:cubicBezTo>
                      <a:pt x="4377" y="403225"/>
                      <a:pt x="-3475" y="391093"/>
                      <a:pt x="1522" y="380388"/>
                    </a:cubicBezTo>
                    <a:cubicBezTo>
                      <a:pt x="1522" y="380388"/>
                      <a:pt x="1522" y="380388"/>
                      <a:pt x="87175" y="207679"/>
                    </a:cubicBezTo>
                    <a:cubicBezTo>
                      <a:pt x="89317" y="203397"/>
                      <a:pt x="89317" y="199115"/>
                      <a:pt x="87175" y="194833"/>
                    </a:cubicBezTo>
                    <a:cubicBezTo>
                      <a:pt x="87175" y="194833"/>
                      <a:pt x="87175" y="194833"/>
                      <a:pt x="1522" y="22838"/>
                    </a:cubicBezTo>
                    <a:cubicBezTo>
                      <a:pt x="-3475" y="12133"/>
                      <a:pt x="4377" y="0"/>
                      <a:pt x="17225" y="0"/>
                    </a:cubicBezTo>
                    <a:close/>
                  </a:path>
                </a:pathLst>
              </a:custGeom>
              <a:solidFill>
                <a:srgbClr val="E67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77">
                  <a:defRPr/>
                </a:pPr>
                <a:endParaRPr lang="fr-FR" dirty="0">
                  <a:solidFill>
                    <a:srgbClr val="575757"/>
                  </a:solidFill>
                  <a:latin typeface="Segoe UI"/>
                </a:endParaRPr>
              </a:p>
            </p:txBody>
          </p:sp>
          <p:sp>
            <p:nvSpPr>
              <p:cNvPr id="204" name="Freeform 7">
                <a:extLst>
                  <a:ext uri="{FF2B5EF4-FFF2-40B4-BE49-F238E27FC236}">
                    <a16:creationId xmlns:a16="http://schemas.microsoft.com/office/drawing/2014/main" id="{683B2A5C-952D-498B-89D5-BCCD9B2E0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5125" y="3152775"/>
                <a:ext cx="1302803" cy="552451"/>
              </a:xfrm>
              <a:custGeom>
                <a:avLst/>
                <a:gdLst>
                  <a:gd name="connsiteX0" fmla="*/ 1086933 w 1302803"/>
                  <a:gd name="connsiteY0" fmla="*/ 406063 h 552451"/>
                  <a:gd name="connsiteX1" fmla="*/ 1076251 w 1302803"/>
                  <a:gd name="connsiteY1" fmla="*/ 409816 h 552451"/>
                  <a:gd name="connsiteX2" fmla="*/ 1008596 w 1302803"/>
                  <a:gd name="connsiteY2" fmla="*/ 477732 h 552451"/>
                  <a:gd name="connsiteX3" fmla="*/ 977974 w 1302803"/>
                  <a:gd name="connsiteY3" fmla="*/ 446991 h 552451"/>
                  <a:gd name="connsiteX4" fmla="*/ 956609 w 1302803"/>
                  <a:gd name="connsiteY4" fmla="*/ 446991 h 552451"/>
                  <a:gd name="connsiteX5" fmla="*/ 956609 w 1302803"/>
                  <a:gd name="connsiteY5" fmla="*/ 468438 h 552451"/>
                  <a:gd name="connsiteX6" fmla="*/ 995778 w 1302803"/>
                  <a:gd name="connsiteY6" fmla="*/ 507758 h 552451"/>
                  <a:gd name="connsiteX7" fmla="*/ 1000763 w 1302803"/>
                  <a:gd name="connsiteY7" fmla="*/ 510617 h 552451"/>
                  <a:gd name="connsiteX8" fmla="*/ 1009309 w 1302803"/>
                  <a:gd name="connsiteY8" fmla="*/ 512762 h 552451"/>
                  <a:gd name="connsiteX9" fmla="*/ 1019279 w 1302803"/>
                  <a:gd name="connsiteY9" fmla="*/ 509188 h 552451"/>
                  <a:gd name="connsiteX10" fmla="*/ 1097615 w 1302803"/>
                  <a:gd name="connsiteY10" fmla="*/ 431263 h 552451"/>
                  <a:gd name="connsiteX11" fmla="*/ 1097615 w 1302803"/>
                  <a:gd name="connsiteY11" fmla="*/ 409816 h 552451"/>
                  <a:gd name="connsiteX12" fmla="*/ 1086933 w 1302803"/>
                  <a:gd name="connsiteY12" fmla="*/ 406063 h 552451"/>
                  <a:gd name="connsiteX13" fmla="*/ 249702 w 1302803"/>
                  <a:gd name="connsiteY13" fmla="*/ 406063 h 552451"/>
                  <a:gd name="connsiteX14" fmla="*/ 238638 w 1302803"/>
                  <a:gd name="connsiteY14" fmla="*/ 409816 h 552451"/>
                  <a:gd name="connsiteX15" fmla="*/ 171718 w 1302803"/>
                  <a:gd name="connsiteY15" fmla="*/ 477732 h 552451"/>
                  <a:gd name="connsiteX16" fmla="*/ 140776 w 1302803"/>
                  <a:gd name="connsiteY16" fmla="*/ 446991 h 552451"/>
                  <a:gd name="connsiteX17" fmla="*/ 118470 w 1302803"/>
                  <a:gd name="connsiteY17" fmla="*/ 446991 h 552451"/>
                  <a:gd name="connsiteX18" fmla="*/ 118470 w 1302803"/>
                  <a:gd name="connsiteY18" fmla="*/ 468438 h 552451"/>
                  <a:gd name="connsiteX19" fmla="*/ 158046 w 1302803"/>
                  <a:gd name="connsiteY19" fmla="*/ 507758 h 552451"/>
                  <a:gd name="connsiteX20" fmla="*/ 163803 w 1302803"/>
                  <a:gd name="connsiteY20" fmla="*/ 510617 h 552451"/>
                  <a:gd name="connsiteX21" fmla="*/ 171718 w 1302803"/>
                  <a:gd name="connsiteY21" fmla="*/ 512762 h 552451"/>
                  <a:gd name="connsiteX22" fmla="*/ 182512 w 1302803"/>
                  <a:gd name="connsiteY22" fmla="*/ 509188 h 552451"/>
                  <a:gd name="connsiteX23" fmla="*/ 260225 w 1302803"/>
                  <a:gd name="connsiteY23" fmla="*/ 431263 h 552451"/>
                  <a:gd name="connsiteX24" fmla="*/ 260225 w 1302803"/>
                  <a:gd name="connsiteY24" fmla="*/ 409816 h 552451"/>
                  <a:gd name="connsiteX25" fmla="*/ 249702 w 1302803"/>
                  <a:gd name="connsiteY25" fmla="*/ 406063 h 552451"/>
                  <a:gd name="connsiteX26" fmla="*/ 1027112 w 1302803"/>
                  <a:gd name="connsiteY26" fmla="*/ 344487 h 552451"/>
                  <a:gd name="connsiteX27" fmla="*/ 1133475 w 1302803"/>
                  <a:gd name="connsiteY27" fmla="*/ 448469 h 552451"/>
                  <a:gd name="connsiteX28" fmla="*/ 1027112 w 1302803"/>
                  <a:gd name="connsiteY28" fmla="*/ 552451 h 552451"/>
                  <a:gd name="connsiteX29" fmla="*/ 920749 w 1302803"/>
                  <a:gd name="connsiteY29" fmla="*/ 448469 h 552451"/>
                  <a:gd name="connsiteX30" fmla="*/ 1027112 w 1302803"/>
                  <a:gd name="connsiteY30" fmla="*/ 344487 h 552451"/>
                  <a:gd name="connsiteX31" fmla="*/ 192882 w 1302803"/>
                  <a:gd name="connsiteY31" fmla="*/ 344487 h 552451"/>
                  <a:gd name="connsiteX32" fmla="*/ 298451 w 1302803"/>
                  <a:gd name="connsiteY32" fmla="*/ 448469 h 552451"/>
                  <a:gd name="connsiteX33" fmla="*/ 192882 w 1302803"/>
                  <a:gd name="connsiteY33" fmla="*/ 552451 h 552451"/>
                  <a:gd name="connsiteX34" fmla="*/ 87313 w 1302803"/>
                  <a:gd name="connsiteY34" fmla="*/ 448469 h 552451"/>
                  <a:gd name="connsiteX35" fmla="*/ 192882 w 1302803"/>
                  <a:gd name="connsiteY35" fmla="*/ 344487 h 552451"/>
                  <a:gd name="connsiteX36" fmla="*/ 848631 w 1302803"/>
                  <a:gd name="connsiteY36" fmla="*/ 0 h 552451"/>
                  <a:gd name="connsiteX37" fmla="*/ 1193581 w 1302803"/>
                  <a:gd name="connsiteY37" fmla="*/ 0 h 552451"/>
                  <a:gd name="connsiteX38" fmla="*/ 1208548 w 1302803"/>
                  <a:gd name="connsiteY38" fmla="*/ 9278 h 552451"/>
                  <a:gd name="connsiteX39" fmla="*/ 1301200 w 1302803"/>
                  <a:gd name="connsiteY39" fmla="*/ 194119 h 552451"/>
                  <a:gd name="connsiteX40" fmla="*/ 1301200 w 1302803"/>
                  <a:gd name="connsiteY40" fmla="*/ 207679 h 552451"/>
                  <a:gd name="connsiteX41" fmla="*/ 1208548 w 1302803"/>
                  <a:gd name="connsiteY41" fmla="*/ 393947 h 552451"/>
                  <a:gd name="connsiteX42" fmla="*/ 1193581 w 1302803"/>
                  <a:gd name="connsiteY42" fmla="*/ 403225 h 552451"/>
                  <a:gd name="connsiteX43" fmla="*/ 1155095 w 1302803"/>
                  <a:gd name="connsiteY43" fmla="*/ 403225 h 552451"/>
                  <a:gd name="connsiteX44" fmla="*/ 1027521 w 1302803"/>
                  <a:gd name="connsiteY44" fmla="*/ 312588 h 552451"/>
                  <a:gd name="connsiteX45" fmla="*/ 899233 w 1302803"/>
                  <a:gd name="connsiteY45" fmla="*/ 403225 h 552451"/>
                  <a:gd name="connsiteX46" fmla="*/ 848631 w 1302803"/>
                  <a:gd name="connsiteY46" fmla="*/ 403225 h 552451"/>
                  <a:gd name="connsiteX47" fmla="*/ 833664 w 1302803"/>
                  <a:gd name="connsiteY47" fmla="*/ 380388 h 552451"/>
                  <a:gd name="connsiteX48" fmla="*/ 919189 w 1302803"/>
                  <a:gd name="connsiteY48" fmla="*/ 207679 h 552451"/>
                  <a:gd name="connsiteX49" fmla="*/ 919189 w 1302803"/>
                  <a:gd name="connsiteY49" fmla="*/ 194119 h 552451"/>
                  <a:gd name="connsiteX50" fmla="*/ 833664 w 1302803"/>
                  <a:gd name="connsiteY50" fmla="*/ 22837 h 552451"/>
                  <a:gd name="connsiteX51" fmla="*/ 848631 w 1302803"/>
                  <a:gd name="connsiteY51" fmla="*/ 0 h 552451"/>
                  <a:gd name="connsiteX52" fmla="*/ 15719 w 1302803"/>
                  <a:gd name="connsiteY52" fmla="*/ 0 h 552451"/>
                  <a:gd name="connsiteX53" fmla="*/ 357249 w 1302803"/>
                  <a:gd name="connsiteY53" fmla="*/ 0 h 552451"/>
                  <a:gd name="connsiteX54" fmla="*/ 371539 w 1302803"/>
                  <a:gd name="connsiteY54" fmla="*/ 9278 h 552451"/>
                  <a:gd name="connsiteX55" fmla="*/ 462995 w 1302803"/>
                  <a:gd name="connsiteY55" fmla="*/ 194119 h 552451"/>
                  <a:gd name="connsiteX56" fmla="*/ 462995 w 1302803"/>
                  <a:gd name="connsiteY56" fmla="*/ 207679 h 552451"/>
                  <a:gd name="connsiteX57" fmla="*/ 371539 w 1302803"/>
                  <a:gd name="connsiteY57" fmla="*/ 393947 h 552451"/>
                  <a:gd name="connsiteX58" fmla="*/ 357249 w 1302803"/>
                  <a:gd name="connsiteY58" fmla="*/ 403225 h 552451"/>
                  <a:gd name="connsiteX59" fmla="*/ 320095 w 1302803"/>
                  <a:gd name="connsiteY59" fmla="*/ 403225 h 552451"/>
                  <a:gd name="connsiteX60" fmla="*/ 192915 w 1302803"/>
                  <a:gd name="connsiteY60" fmla="*/ 312588 h 552451"/>
                  <a:gd name="connsiteX61" fmla="*/ 65734 w 1302803"/>
                  <a:gd name="connsiteY61" fmla="*/ 403225 h 552451"/>
                  <a:gd name="connsiteX62" fmla="*/ 15719 w 1302803"/>
                  <a:gd name="connsiteY62" fmla="*/ 403225 h 552451"/>
                  <a:gd name="connsiteX63" fmla="*/ 0 w 1302803"/>
                  <a:gd name="connsiteY63" fmla="*/ 386811 h 552451"/>
                  <a:gd name="connsiteX64" fmla="*/ 0 w 1302803"/>
                  <a:gd name="connsiteY64" fmla="*/ 16414 h 552451"/>
                  <a:gd name="connsiteX65" fmla="*/ 15719 w 1302803"/>
                  <a:gd name="connsiteY65" fmla="*/ 0 h 55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302803" h="552451">
                    <a:moveTo>
                      <a:pt x="1086933" y="406063"/>
                    </a:moveTo>
                    <a:cubicBezTo>
                      <a:pt x="1083016" y="406063"/>
                      <a:pt x="1079099" y="407314"/>
                      <a:pt x="1076251" y="409816"/>
                    </a:cubicBezTo>
                    <a:cubicBezTo>
                      <a:pt x="1076251" y="409816"/>
                      <a:pt x="1076251" y="409816"/>
                      <a:pt x="1008596" y="477732"/>
                    </a:cubicBezTo>
                    <a:cubicBezTo>
                      <a:pt x="1008596" y="477732"/>
                      <a:pt x="1008596" y="477732"/>
                      <a:pt x="977974" y="446991"/>
                    </a:cubicBezTo>
                    <a:cubicBezTo>
                      <a:pt x="972277" y="440557"/>
                      <a:pt x="963019" y="440557"/>
                      <a:pt x="956609" y="446991"/>
                    </a:cubicBezTo>
                    <a:cubicBezTo>
                      <a:pt x="950912" y="453425"/>
                      <a:pt x="950912" y="462719"/>
                      <a:pt x="956609" y="468438"/>
                    </a:cubicBezTo>
                    <a:cubicBezTo>
                      <a:pt x="956609" y="468438"/>
                      <a:pt x="956609" y="468438"/>
                      <a:pt x="995778" y="507758"/>
                    </a:cubicBezTo>
                    <a:cubicBezTo>
                      <a:pt x="997202" y="509188"/>
                      <a:pt x="999338" y="509903"/>
                      <a:pt x="1000763" y="510617"/>
                    </a:cubicBezTo>
                    <a:cubicBezTo>
                      <a:pt x="1003611" y="512047"/>
                      <a:pt x="1006460" y="512762"/>
                      <a:pt x="1009309" y="512762"/>
                    </a:cubicBezTo>
                    <a:cubicBezTo>
                      <a:pt x="1013581" y="512762"/>
                      <a:pt x="1017142" y="511332"/>
                      <a:pt x="1019279" y="509188"/>
                    </a:cubicBezTo>
                    <a:cubicBezTo>
                      <a:pt x="1019279" y="509188"/>
                      <a:pt x="1019279" y="509188"/>
                      <a:pt x="1097615" y="431263"/>
                    </a:cubicBezTo>
                    <a:cubicBezTo>
                      <a:pt x="1103312" y="426259"/>
                      <a:pt x="1103312" y="416251"/>
                      <a:pt x="1097615" y="409816"/>
                    </a:cubicBezTo>
                    <a:cubicBezTo>
                      <a:pt x="1094767" y="407314"/>
                      <a:pt x="1090850" y="406063"/>
                      <a:pt x="1086933" y="406063"/>
                    </a:cubicBezTo>
                    <a:close/>
                    <a:moveTo>
                      <a:pt x="249702" y="406063"/>
                    </a:moveTo>
                    <a:cubicBezTo>
                      <a:pt x="245834" y="406063"/>
                      <a:pt x="241876" y="407314"/>
                      <a:pt x="238638" y="409816"/>
                    </a:cubicBezTo>
                    <a:cubicBezTo>
                      <a:pt x="238638" y="409816"/>
                      <a:pt x="238638" y="409816"/>
                      <a:pt x="171718" y="477732"/>
                    </a:cubicBezTo>
                    <a:cubicBezTo>
                      <a:pt x="171718" y="477732"/>
                      <a:pt x="171718" y="477732"/>
                      <a:pt x="140776" y="446991"/>
                    </a:cubicBezTo>
                    <a:cubicBezTo>
                      <a:pt x="134300" y="440557"/>
                      <a:pt x="124226" y="440557"/>
                      <a:pt x="118470" y="446991"/>
                    </a:cubicBezTo>
                    <a:cubicBezTo>
                      <a:pt x="112713" y="453425"/>
                      <a:pt x="112713" y="462719"/>
                      <a:pt x="118470" y="468438"/>
                    </a:cubicBezTo>
                    <a:cubicBezTo>
                      <a:pt x="118470" y="468438"/>
                      <a:pt x="118470" y="468438"/>
                      <a:pt x="158046" y="507758"/>
                    </a:cubicBezTo>
                    <a:cubicBezTo>
                      <a:pt x="160205" y="509188"/>
                      <a:pt x="161644" y="509903"/>
                      <a:pt x="163803" y="510617"/>
                    </a:cubicBezTo>
                    <a:cubicBezTo>
                      <a:pt x="165961" y="512047"/>
                      <a:pt x="168840" y="512762"/>
                      <a:pt x="171718" y="512762"/>
                    </a:cubicBezTo>
                    <a:cubicBezTo>
                      <a:pt x="175316" y="512762"/>
                      <a:pt x="179633" y="511332"/>
                      <a:pt x="182512" y="509188"/>
                    </a:cubicBezTo>
                    <a:cubicBezTo>
                      <a:pt x="182512" y="509188"/>
                      <a:pt x="182512" y="509188"/>
                      <a:pt x="260225" y="431263"/>
                    </a:cubicBezTo>
                    <a:cubicBezTo>
                      <a:pt x="266701" y="426259"/>
                      <a:pt x="266701" y="416251"/>
                      <a:pt x="260225" y="409816"/>
                    </a:cubicBezTo>
                    <a:cubicBezTo>
                      <a:pt x="257347" y="407314"/>
                      <a:pt x="253569" y="406063"/>
                      <a:pt x="249702" y="406063"/>
                    </a:cubicBezTo>
                    <a:close/>
                    <a:moveTo>
                      <a:pt x="1027112" y="344487"/>
                    </a:moveTo>
                    <a:cubicBezTo>
                      <a:pt x="1085855" y="344487"/>
                      <a:pt x="1133475" y="391041"/>
                      <a:pt x="1133475" y="448469"/>
                    </a:cubicBezTo>
                    <a:cubicBezTo>
                      <a:pt x="1133475" y="505897"/>
                      <a:pt x="1085855" y="552451"/>
                      <a:pt x="1027112" y="552451"/>
                    </a:cubicBezTo>
                    <a:cubicBezTo>
                      <a:pt x="968369" y="552451"/>
                      <a:pt x="920749" y="505897"/>
                      <a:pt x="920749" y="448469"/>
                    </a:cubicBezTo>
                    <a:cubicBezTo>
                      <a:pt x="920749" y="391041"/>
                      <a:pt x="968369" y="344487"/>
                      <a:pt x="1027112" y="344487"/>
                    </a:cubicBezTo>
                    <a:close/>
                    <a:moveTo>
                      <a:pt x="192882" y="344487"/>
                    </a:moveTo>
                    <a:cubicBezTo>
                      <a:pt x="251186" y="344487"/>
                      <a:pt x="298451" y="391041"/>
                      <a:pt x="298451" y="448469"/>
                    </a:cubicBezTo>
                    <a:cubicBezTo>
                      <a:pt x="298451" y="505897"/>
                      <a:pt x="251186" y="552451"/>
                      <a:pt x="192882" y="552451"/>
                    </a:cubicBezTo>
                    <a:cubicBezTo>
                      <a:pt x="134578" y="552451"/>
                      <a:pt x="87313" y="505897"/>
                      <a:pt x="87313" y="448469"/>
                    </a:cubicBezTo>
                    <a:cubicBezTo>
                      <a:pt x="87313" y="391041"/>
                      <a:pt x="134578" y="344487"/>
                      <a:pt x="192882" y="344487"/>
                    </a:cubicBezTo>
                    <a:close/>
                    <a:moveTo>
                      <a:pt x="848631" y="0"/>
                    </a:moveTo>
                    <a:cubicBezTo>
                      <a:pt x="848631" y="0"/>
                      <a:pt x="848631" y="0"/>
                      <a:pt x="1193581" y="0"/>
                    </a:cubicBezTo>
                    <a:cubicBezTo>
                      <a:pt x="1200708" y="0"/>
                      <a:pt x="1205697" y="3568"/>
                      <a:pt x="1208548" y="9278"/>
                    </a:cubicBezTo>
                    <a:cubicBezTo>
                      <a:pt x="1208548" y="9278"/>
                      <a:pt x="1208548" y="9278"/>
                      <a:pt x="1301200" y="194119"/>
                    </a:cubicBezTo>
                    <a:cubicBezTo>
                      <a:pt x="1303338" y="198401"/>
                      <a:pt x="1303338" y="203397"/>
                      <a:pt x="1301200" y="207679"/>
                    </a:cubicBezTo>
                    <a:cubicBezTo>
                      <a:pt x="1301200" y="207679"/>
                      <a:pt x="1301200" y="207679"/>
                      <a:pt x="1208548" y="393947"/>
                    </a:cubicBezTo>
                    <a:cubicBezTo>
                      <a:pt x="1205697" y="398943"/>
                      <a:pt x="1200708" y="403225"/>
                      <a:pt x="1193581" y="403225"/>
                    </a:cubicBezTo>
                    <a:cubicBezTo>
                      <a:pt x="1193581" y="403225"/>
                      <a:pt x="1193581" y="403225"/>
                      <a:pt x="1155095" y="403225"/>
                    </a:cubicBezTo>
                    <a:cubicBezTo>
                      <a:pt x="1136565" y="350413"/>
                      <a:pt x="1085963" y="312588"/>
                      <a:pt x="1027521" y="312588"/>
                    </a:cubicBezTo>
                    <a:cubicBezTo>
                      <a:pt x="968366" y="312588"/>
                      <a:pt x="917764" y="350413"/>
                      <a:pt x="899233" y="403225"/>
                    </a:cubicBezTo>
                    <a:cubicBezTo>
                      <a:pt x="899233" y="403225"/>
                      <a:pt x="899233" y="403225"/>
                      <a:pt x="848631" y="403225"/>
                    </a:cubicBezTo>
                    <a:cubicBezTo>
                      <a:pt x="835802" y="403225"/>
                      <a:pt x="828675" y="390379"/>
                      <a:pt x="833664" y="380388"/>
                    </a:cubicBezTo>
                    <a:cubicBezTo>
                      <a:pt x="833664" y="380388"/>
                      <a:pt x="833664" y="380388"/>
                      <a:pt x="919189" y="207679"/>
                    </a:cubicBezTo>
                    <a:cubicBezTo>
                      <a:pt x="921327" y="203397"/>
                      <a:pt x="921327" y="198401"/>
                      <a:pt x="919189" y="194119"/>
                    </a:cubicBezTo>
                    <a:cubicBezTo>
                      <a:pt x="919189" y="194119"/>
                      <a:pt x="919189" y="194119"/>
                      <a:pt x="833664" y="22837"/>
                    </a:cubicBezTo>
                    <a:cubicBezTo>
                      <a:pt x="828675" y="12132"/>
                      <a:pt x="835802" y="0"/>
                      <a:pt x="848631" y="0"/>
                    </a:cubicBezTo>
                    <a:close/>
                    <a:moveTo>
                      <a:pt x="15719" y="0"/>
                    </a:moveTo>
                    <a:cubicBezTo>
                      <a:pt x="15719" y="0"/>
                      <a:pt x="15719" y="0"/>
                      <a:pt x="357249" y="0"/>
                    </a:cubicBezTo>
                    <a:cubicBezTo>
                      <a:pt x="362965" y="0"/>
                      <a:pt x="368681" y="3568"/>
                      <a:pt x="371539" y="9278"/>
                    </a:cubicBezTo>
                    <a:cubicBezTo>
                      <a:pt x="371539" y="9278"/>
                      <a:pt x="371539" y="9278"/>
                      <a:pt x="462995" y="194119"/>
                    </a:cubicBezTo>
                    <a:cubicBezTo>
                      <a:pt x="465138" y="198401"/>
                      <a:pt x="465138" y="203397"/>
                      <a:pt x="462995" y="207679"/>
                    </a:cubicBezTo>
                    <a:cubicBezTo>
                      <a:pt x="462995" y="207679"/>
                      <a:pt x="462995" y="207679"/>
                      <a:pt x="371539" y="393947"/>
                    </a:cubicBezTo>
                    <a:cubicBezTo>
                      <a:pt x="369396" y="398943"/>
                      <a:pt x="362965" y="403225"/>
                      <a:pt x="357249" y="403225"/>
                    </a:cubicBezTo>
                    <a:cubicBezTo>
                      <a:pt x="357249" y="403225"/>
                      <a:pt x="357249" y="403225"/>
                      <a:pt x="320095" y="403225"/>
                    </a:cubicBezTo>
                    <a:cubicBezTo>
                      <a:pt x="301518" y="350413"/>
                      <a:pt x="252218" y="312588"/>
                      <a:pt x="192915" y="312588"/>
                    </a:cubicBezTo>
                    <a:cubicBezTo>
                      <a:pt x="133611" y="312588"/>
                      <a:pt x="84310" y="350413"/>
                      <a:pt x="65734" y="403225"/>
                    </a:cubicBezTo>
                    <a:cubicBezTo>
                      <a:pt x="65734" y="403225"/>
                      <a:pt x="65734" y="403225"/>
                      <a:pt x="15719" y="403225"/>
                    </a:cubicBezTo>
                    <a:cubicBezTo>
                      <a:pt x="7145" y="403225"/>
                      <a:pt x="0" y="395375"/>
                      <a:pt x="0" y="386811"/>
                    </a:cubicBezTo>
                    <a:cubicBezTo>
                      <a:pt x="0" y="386811"/>
                      <a:pt x="0" y="386811"/>
                      <a:pt x="0" y="16414"/>
                    </a:cubicBezTo>
                    <a:cubicBezTo>
                      <a:pt x="0" y="7137"/>
                      <a:pt x="7145" y="0"/>
                      <a:pt x="15719" y="0"/>
                    </a:cubicBezTo>
                    <a:close/>
                  </a:path>
                </a:pathLst>
              </a:custGeom>
              <a:solidFill>
                <a:srgbClr val="642A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77">
                  <a:defRPr/>
                </a:pPr>
                <a:endParaRPr lang="fr-FR" dirty="0">
                  <a:solidFill>
                    <a:srgbClr val="575757"/>
                  </a:solidFill>
                  <a:latin typeface="Segoe UI"/>
                </a:endParaRPr>
              </a:p>
            </p:txBody>
          </p:sp>
        </p:grpSp>
      </p:grpSp>
      <p:cxnSp>
        <p:nvCxnSpPr>
          <p:cNvPr id="205" name="Straight Connector 106">
            <a:extLst>
              <a:ext uri="{FF2B5EF4-FFF2-40B4-BE49-F238E27FC236}">
                <a16:creationId xmlns:a16="http://schemas.microsoft.com/office/drawing/2014/main" id="{0EA7467B-6F26-4358-8981-0C4BCA242B2D}"/>
              </a:ext>
            </a:extLst>
          </p:cNvPr>
          <p:cNvCxnSpPr>
            <a:cxnSpLocks/>
          </p:cNvCxnSpPr>
          <p:nvPr/>
        </p:nvCxnSpPr>
        <p:spPr>
          <a:xfrm>
            <a:off x="1295667" y="2452659"/>
            <a:ext cx="0" cy="2365416"/>
          </a:xfrm>
          <a:prstGeom prst="line">
            <a:avLst/>
          </a:prstGeom>
          <a:noFill/>
          <a:ln w="19050" cap="rnd" cmpd="sng" algn="ctr">
            <a:solidFill>
              <a:srgbClr val="E67D00"/>
            </a:solidFill>
            <a:prstDash val="solid"/>
            <a:round/>
          </a:ln>
          <a:effectLst/>
        </p:spPr>
      </p:cxnSp>
      <p:sp>
        <p:nvSpPr>
          <p:cNvPr id="206" name="TextBox 125">
            <a:extLst>
              <a:ext uri="{FF2B5EF4-FFF2-40B4-BE49-F238E27FC236}">
                <a16:creationId xmlns:a16="http://schemas.microsoft.com/office/drawing/2014/main" id="{8D09D6DD-2DE3-4616-A248-95340C3CC7BB}"/>
              </a:ext>
            </a:extLst>
          </p:cNvPr>
          <p:cNvSpPr txBox="1"/>
          <p:nvPr/>
        </p:nvSpPr>
        <p:spPr>
          <a:xfrm>
            <a:off x="360295" y="3673422"/>
            <a:ext cx="648063" cy="564479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77">
              <a:buClr>
                <a:srgbClr val="575757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​"/>
              <a:defRPr/>
            </a:pPr>
            <a:r>
              <a:rPr lang="fr-FR" sz="1000" dirty="0">
                <a:solidFill>
                  <a:srgbClr val="E67D00"/>
                </a:solidFill>
                <a:latin typeface="Segoe UI"/>
              </a:rPr>
              <a:t>Livrable</a:t>
            </a:r>
          </a:p>
        </p:txBody>
      </p:sp>
      <p:grpSp>
        <p:nvGrpSpPr>
          <p:cNvPr id="207" name="Group 98">
            <a:extLst>
              <a:ext uri="{FF2B5EF4-FFF2-40B4-BE49-F238E27FC236}">
                <a16:creationId xmlns:a16="http://schemas.microsoft.com/office/drawing/2014/main" id="{11AA44CF-5562-4ED7-A251-25FADC8594FA}"/>
              </a:ext>
            </a:extLst>
          </p:cNvPr>
          <p:cNvGrpSpPr>
            <a:grpSpLocks noChangeAspect="1"/>
          </p:cNvGrpSpPr>
          <p:nvPr/>
        </p:nvGrpSpPr>
        <p:grpSpPr>
          <a:xfrm>
            <a:off x="-50997" y="3748165"/>
            <a:ext cx="419164" cy="418760"/>
            <a:chOff x="6464300" y="2606675"/>
            <a:chExt cx="1646238" cy="1644650"/>
          </a:xfrm>
        </p:grpSpPr>
        <p:sp>
          <p:nvSpPr>
            <p:cNvPr id="208" name="AutoShape 13">
              <a:extLst>
                <a:ext uri="{FF2B5EF4-FFF2-40B4-BE49-F238E27FC236}">
                  <a16:creationId xmlns:a16="http://schemas.microsoft.com/office/drawing/2014/main" id="{28A793DD-09F6-48F7-9570-FAEBFCA22A5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464300" y="2606675"/>
              <a:ext cx="1646238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fr-FR" dirty="0">
                <a:solidFill>
                  <a:srgbClr val="575757"/>
                </a:solidFill>
                <a:latin typeface="Segoe UI"/>
              </a:endParaRPr>
            </a:p>
          </p:txBody>
        </p:sp>
        <p:grpSp>
          <p:nvGrpSpPr>
            <p:cNvPr id="209" name="Group 100">
              <a:extLst>
                <a:ext uri="{FF2B5EF4-FFF2-40B4-BE49-F238E27FC236}">
                  <a16:creationId xmlns:a16="http://schemas.microsoft.com/office/drawing/2014/main" id="{527A522C-BC48-420B-8F0D-F97CA9C20FA9}"/>
                </a:ext>
              </a:extLst>
            </p:cNvPr>
            <p:cNvGrpSpPr/>
            <p:nvPr/>
          </p:nvGrpSpPr>
          <p:grpSpPr>
            <a:xfrm>
              <a:off x="6729413" y="3032124"/>
              <a:ext cx="1153373" cy="976314"/>
              <a:chOff x="6729413" y="3032124"/>
              <a:chExt cx="1153373" cy="976314"/>
            </a:xfrm>
          </p:grpSpPr>
          <p:sp>
            <p:nvSpPr>
              <p:cNvPr id="210" name="Freeform 11">
                <a:extLst>
                  <a:ext uri="{FF2B5EF4-FFF2-40B4-BE49-F238E27FC236}">
                    <a16:creationId xmlns:a16="http://schemas.microsoft.com/office/drawing/2014/main" id="{3D4B2984-FC83-4A0B-85C3-829D3942D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1869" y="3032124"/>
                <a:ext cx="840917" cy="580108"/>
              </a:xfrm>
              <a:custGeom>
                <a:avLst/>
                <a:gdLst>
                  <a:gd name="connsiteX0" fmla="*/ 20275 w 840917"/>
                  <a:gd name="connsiteY0" fmla="*/ 256303 h 580108"/>
                  <a:gd name="connsiteX1" fmla="*/ 200737 w 840917"/>
                  <a:gd name="connsiteY1" fmla="*/ 256303 h 580108"/>
                  <a:gd name="connsiteX2" fmla="*/ 218569 w 840917"/>
                  <a:gd name="connsiteY2" fmla="*/ 265589 h 580108"/>
                  <a:gd name="connsiteX3" fmla="*/ 274919 w 840917"/>
                  <a:gd name="connsiteY3" fmla="*/ 412751 h 580108"/>
                  <a:gd name="connsiteX4" fmla="*/ 159366 w 840917"/>
                  <a:gd name="connsiteY4" fmla="*/ 407036 h 580108"/>
                  <a:gd name="connsiteX5" fmla="*/ 16709 w 840917"/>
                  <a:gd name="connsiteY5" fmla="*/ 264161 h 580108"/>
                  <a:gd name="connsiteX6" fmla="*/ 20275 w 840917"/>
                  <a:gd name="connsiteY6" fmla="*/ 256303 h 580108"/>
                  <a:gd name="connsiteX7" fmla="*/ 651482 w 840917"/>
                  <a:gd name="connsiteY7" fmla="*/ 255588 h 580108"/>
                  <a:gd name="connsiteX8" fmla="*/ 824991 w 840917"/>
                  <a:gd name="connsiteY8" fmla="*/ 256301 h 580108"/>
                  <a:gd name="connsiteX9" fmla="*/ 828561 w 840917"/>
                  <a:gd name="connsiteY9" fmla="*/ 264138 h 580108"/>
                  <a:gd name="connsiteX10" fmla="*/ 514389 w 840917"/>
                  <a:gd name="connsiteY10" fmla="*/ 578338 h 580108"/>
                  <a:gd name="connsiteX11" fmla="*/ 506534 w 840917"/>
                  <a:gd name="connsiteY11" fmla="*/ 574063 h 580108"/>
                  <a:gd name="connsiteX12" fmla="*/ 506534 w 840917"/>
                  <a:gd name="connsiteY12" fmla="*/ 573351 h 580108"/>
                  <a:gd name="connsiteX13" fmla="*/ 617923 w 840917"/>
                  <a:gd name="connsiteY13" fmla="*/ 278387 h 580108"/>
                  <a:gd name="connsiteX14" fmla="*/ 651482 w 840917"/>
                  <a:gd name="connsiteY14" fmla="*/ 255588 h 580108"/>
                  <a:gd name="connsiteX15" fmla="*/ 268809 w 840917"/>
                  <a:gd name="connsiteY15" fmla="*/ 255588 h 580108"/>
                  <a:gd name="connsiteX16" fmla="*/ 574001 w 840917"/>
                  <a:gd name="connsiteY16" fmla="*/ 255588 h 580108"/>
                  <a:gd name="connsiteX17" fmla="*/ 578290 w 840917"/>
                  <a:gd name="connsiteY17" fmla="*/ 262020 h 580108"/>
                  <a:gd name="connsiteX18" fmla="*/ 497525 w 840917"/>
                  <a:gd name="connsiteY18" fmla="*/ 477838 h 580108"/>
                  <a:gd name="connsiteX19" fmla="*/ 405324 w 840917"/>
                  <a:gd name="connsiteY19" fmla="*/ 419238 h 580108"/>
                  <a:gd name="connsiteX20" fmla="*/ 321700 w 840917"/>
                  <a:gd name="connsiteY20" fmla="*/ 414951 h 580108"/>
                  <a:gd name="connsiteX21" fmla="*/ 264520 w 840917"/>
                  <a:gd name="connsiteY21" fmla="*/ 262020 h 580108"/>
                  <a:gd name="connsiteX22" fmla="*/ 268809 w 840917"/>
                  <a:gd name="connsiteY22" fmla="*/ 255588 h 580108"/>
                  <a:gd name="connsiteX23" fmla="*/ 375756 w 840917"/>
                  <a:gd name="connsiteY23" fmla="*/ 1433 h 580108"/>
                  <a:gd name="connsiteX24" fmla="*/ 466182 w 840917"/>
                  <a:gd name="connsiteY24" fmla="*/ 1433 h 580108"/>
                  <a:gd name="connsiteX25" fmla="*/ 486831 w 840917"/>
                  <a:gd name="connsiteY25" fmla="*/ 12176 h 580108"/>
                  <a:gd name="connsiteX26" fmla="*/ 575832 w 840917"/>
                  <a:gd name="connsiteY26" fmla="*/ 205563 h 580108"/>
                  <a:gd name="connsiteX27" fmla="*/ 571560 w 840917"/>
                  <a:gd name="connsiteY27" fmla="*/ 212725 h 580108"/>
                  <a:gd name="connsiteX28" fmla="*/ 271802 w 840917"/>
                  <a:gd name="connsiteY28" fmla="*/ 212725 h 580108"/>
                  <a:gd name="connsiteX29" fmla="*/ 267530 w 840917"/>
                  <a:gd name="connsiteY29" fmla="*/ 205563 h 580108"/>
                  <a:gd name="connsiteX30" fmla="*/ 357244 w 840917"/>
                  <a:gd name="connsiteY30" fmla="*/ 10028 h 580108"/>
                  <a:gd name="connsiteX31" fmla="*/ 375756 w 840917"/>
                  <a:gd name="connsiteY31" fmla="*/ 1433 h 580108"/>
                  <a:gd name="connsiteX32" fmla="*/ 535360 w 840917"/>
                  <a:gd name="connsiteY32" fmla="*/ 0 h 580108"/>
                  <a:gd name="connsiteX33" fmla="*/ 641992 w 840917"/>
                  <a:gd name="connsiteY33" fmla="*/ 1434 h 580108"/>
                  <a:gd name="connsiteX34" fmla="*/ 663461 w 840917"/>
                  <a:gd name="connsiteY34" fmla="*/ 12185 h 580108"/>
                  <a:gd name="connsiteX35" fmla="*/ 840226 w 840917"/>
                  <a:gd name="connsiteY35" fmla="*/ 204278 h 580108"/>
                  <a:gd name="connsiteX36" fmla="*/ 837363 w 840917"/>
                  <a:gd name="connsiteY36" fmla="*/ 212163 h 580108"/>
                  <a:gd name="connsiteX37" fmla="*/ 827344 w 840917"/>
                  <a:gd name="connsiteY37" fmla="*/ 213596 h 580108"/>
                  <a:gd name="connsiteX38" fmla="*/ 646285 w 840917"/>
                  <a:gd name="connsiteY38" fmla="*/ 213596 h 580108"/>
                  <a:gd name="connsiteX39" fmla="*/ 616228 w 840917"/>
                  <a:gd name="connsiteY39" fmla="*/ 194960 h 580108"/>
                  <a:gd name="connsiteX40" fmla="*/ 531066 w 840917"/>
                  <a:gd name="connsiteY40" fmla="*/ 7168 h 580108"/>
                  <a:gd name="connsiteX41" fmla="*/ 535360 w 840917"/>
                  <a:gd name="connsiteY41" fmla="*/ 0 h 580108"/>
                  <a:gd name="connsiteX42" fmla="*/ 308007 w 840917"/>
                  <a:gd name="connsiteY42" fmla="*/ 0 h 580108"/>
                  <a:gd name="connsiteX43" fmla="*/ 312303 w 840917"/>
                  <a:gd name="connsiteY43" fmla="*/ 7163 h 580108"/>
                  <a:gd name="connsiteX44" fmla="*/ 220654 w 840917"/>
                  <a:gd name="connsiteY44" fmla="*/ 202698 h 580108"/>
                  <a:gd name="connsiteX45" fmla="*/ 207050 w 840917"/>
                  <a:gd name="connsiteY45" fmla="*/ 212725 h 580108"/>
                  <a:gd name="connsiteX46" fmla="*/ 5138 w 840917"/>
                  <a:gd name="connsiteY46" fmla="*/ 212725 h 580108"/>
                  <a:gd name="connsiteX47" fmla="*/ 842 w 840917"/>
                  <a:gd name="connsiteY47" fmla="*/ 204846 h 580108"/>
                  <a:gd name="connsiteX48" fmla="*/ 71010 w 840917"/>
                  <a:gd name="connsiteY48" fmla="*/ 128924 h 580108"/>
                  <a:gd name="connsiteX49" fmla="*/ 176978 w 840917"/>
                  <a:gd name="connsiteY49" fmla="*/ 13609 h 580108"/>
                  <a:gd name="connsiteX50" fmla="*/ 200606 w 840917"/>
                  <a:gd name="connsiteY50" fmla="*/ 1433 h 580108"/>
                  <a:gd name="connsiteX51" fmla="*/ 308007 w 840917"/>
                  <a:gd name="connsiteY51" fmla="*/ 0 h 580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840917" h="580108">
                    <a:moveTo>
                      <a:pt x="20275" y="256303"/>
                    </a:moveTo>
                    <a:cubicBezTo>
                      <a:pt x="78051" y="256303"/>
                      <a:pt x="139394" y="255588"/>
                      <a:pt x="200737" y="256303"/>
                    </a:cubicBezTo>
                    <a:cubicBezTo>
                      <a:pt x="206443" y="256303"/>
                      <a:pt x="217142" y="260589"/>
                      <a:pt x="218569" y="265589"/>
                    </a:cubicBezTo>
                    <a:cubicBezTo>
                      <a:pt x="237828" y="314167"/>
                      <a:pt x="255660" y="364173"/>
                      <a:pt x="274919" y="412751"/>
                    </a:cubicBezTo>
                    <a:cubicBezTo>
                      <a:pt x="274919" y="412751"/>
                      <a:pt x="274919" y="412751"/>
                      <a:pt x="159366" y="407036"/>
                    </a:cubicBezTo>
                    <a:cubicBezTo>
                      <a:pt x="112289" y="359173"/>
                      <a:pt x="64499" y="312024"/>
                      <a:pt x="16709" y="264161"/>
                    </a:cubicBezTo>
                    <a:cubicBezTo>
                      <a:pt x="14569" y="261303"/>
                      <a:pt x="15995" y="256303"/>
                      <a:pt x="20275" y="256303"/>
                    </a:cubicBezTo>
                    <a:close/>
                    <a:moveTo>
                      <a:pt x="651482" y="255588"/>
                    </a:moveTo>
                    <a:cubicBezTo>
                      <a:pt x="710032" y="256301"/>
                      <a:pt x="768583" y="256301"/>
                      <a:pt x="824991" y="256301"/>
                    </a:cubicBezTo>
                    <a:cubicBezTo>
                      <a:pt x="829275" y="256301"/>
                      <a:pt x="832131" y="261288"/>
                      <a:pt x="828561" y="264138"/>
                    </a:cubicBezTo>
                    <a:cubicBezTo>
                      <a:pt x="723599" y="368871"/>
                      <a:pt x="618637" y="475030"/>
                      <a:pt x="514389" y="578338"/>
                    </a:cubicBezTo>
                    <a:cubicBezTo>
                      <a:pt x="510818" y="582613"/>
                      <a:pt x="505106" y="578338"/>
                      <a:pt x="506534" y="574063"/>
                    </a:cubicBezTo>
                    <a:cubicBezTo>
                      <a:pt x="506534" y="573351"/>
                      <a:pt x="506534" y="573351"/>
                      <a:pt x="506534" y="573351"/>
                    </a:cubicBezTo>
                    <a:cubicBezTo>
                      <a:pt x="544378" y="475742"/>
                      <a:pt x="581507" y="376708"/>
                      <a:pt x="617923" y="278387"/>
                    </a:cubicBezTo>
                    <a:cubicBezTo>
                      <a:pt x="624349" y="260575"/>
                      <a:pt x="632917" y="255588"/>
                      <a:pt x="651482" y="255588"/>
                    </a:cubicBezTo>
                    <a:close/>
                    <a:moveTo>
                      <a:pt x="268809" y="255588"/>
                    </a:moveTo>
                    <a:cubicBezTo>
                      <a:pt x="268809" y="255588"/>
                      <a:pt x="268809" y="255588"/>
                      <a:pt x="574001" y="255588"/>
                    </a:cubicBezTo>
                    <a:cubicBezTo>
                      <a:pt x="577575" y="255588"/>
                      <a:pt x="579719" y="259161"/>
                      <a:pt x="578290" y="262020"/>
                    </a:cubicBezTo>
                    <a:cubicBezTo>
                      <a:pt x="551130" y="334197"/>
                      <a:pt x="523970" y="406375"/>
                      <a:pt x="497525" y="477838"/>
                    </a:cubicBezTo>
                    <a:cubicBezTo>
                      <a:pt x="479656" y="444965"/>
                      <a:pt x="445349" y="421382"/>
                      <a:pt x="405324" y="419238"/>
                    </a:cubicBezTo>
                    <a:cubicBezTo>
                      <a:pt x="405324" y="419238"/>
                      <a:pt x="405324" y="419238"/>
                      <a:pt x="321700" y="414951"/>
                    </a:cubicBezTo>
                    <a:cubicBezTo>
                      <a:pt x="315982" y="400658"/>
                      <a:pt x="302402" y="362783"/>
                      <a:pt x="264520" y="262020"/>
                    </a:cubicBezTo>
                    <a:cubicBezTo>
                      <a:pt x="263806" y="259161"/>
                      <a:pt x="265235" y="255588"/>
                      <a:pt x="268809" y="255588"/>
                    </a:cubicBezTo>
                    <a:close/>
                    <a:moveTo>
                      <a:pt x="375756" y="1433"/>
                    </a:moveTo>
                    <a:cubicBezTo>
                      <a:pt x="406373" y="0"/>
                      <a:pt x="436278" y="0"/>
                      <a:pt x="466182" y="1433"/>
                    </a:cubicBezTo>
                    <a:cubicBezTo>
                      <a:pt x="472590" y="1433"/>
                      <a:pt x="483270" y="6446"/>
                      <a:pt x="486831" y="12176"/>
                    </a:cubicBezTo>
                    <a:cubicBezTo>
                      <a:pt x="516735" y="75206"/>
                      <a:pt x="544504" y="139668"/>
                      <a:pt x="575832" y="205563"/>
                    </a:cubicBezTo>
                    <a:cubicBezTo>
                      <a:pt x="576544" y="209144"/>
                      <a:pt x="575120" y="212725"/>
                      <a:pt x="571560" y="212725"/>
                    </a:cubicBezTo>
                    <a:cubicBezTo>
                      <a:pt x="571560" y="212725"/>
                      <a:pt x="571560" y="212725"/>
                      <a:pt x="271802" y="212725"/>
                    </a:cubicBezTo>
                    <a:cubicBezTo>
                      <a:pt x="268242" y="212725"/>
                      <a:pt x="265394" y="209144"/>
                      <a:pt x="267530" y="205563"/>
                    </a:cubicBezTo>
                    <a:cubicBezTo>
                      <a:pt x="297435" y="138236"/>
                      <a:pt x="327339" y="73057"/>
                      <a:pt x="357244" y="10028"/>
                    </a:cubicBezTo>
                    <a:cubicBezTo>
                      <a:pt x="360092" y="4298"/>
                      <a:pt x="369348" y="1433"/>
                      <a:pt x="375756" y="1433"/>
                    </a:cubicBezTo>
                    <a:close/>
                    <a:moveTo>
                      <a:pt x="535360" y="0"/>
                    </a:moveTo>
                    <a:cubicBezTo>
                      <a:pt x="573289" y="0"/>
                      <a:pt x="607640" y="0"/>
                      <a:pt x="641992" y="1434"/>
                    </a:cubicBezTo>
                    <a:cubicBezTo>
                      <a:pt x="649148" y="1434"/>
                      <a:pt x="658451" y="6451"/>
                      <a:pt x="663461" y="12185"/>
                    </a:cubicBezTo>
                    <a:cubicBezTo>
                      <a:pt x="722144" y="74544"/>
                      <a:pt x="779396" y="139053"/>
                      <a:pt x="840226" y="204278"/>
                    </a:cubicBezTo>
                    <a:cubicBezTo>
                      <a:pt x="841657" y="206429"/>
                      <a:pt x="840942" y="212163"/>
                      <a:pt x="837363" y="212163"/>
                    </a:cubicBezTo>
                    <a:cubicBezTo>
                      <a:pt x="833069" y="212880"/>
                      <a:pt x="829491" y="213596"/>
                      <a:pt x="827344" y="213596"/>
                    </a:cubicBezTo>
                    <a:cubicBezTo>
                      <a:pt x="766514" y="213596"/>
                      <a:pt x="706400" y="212880"/>
                      <a:pt x="646285" y="213596"/>
                    </a:cubicBezTo>
                    <a:cubicBezTo>
                      <a:pt x="630541" y="214313"/>
                      <a:pt x="621953" y="209296"/>
                      <a:pt x="616228" y="194960"/>
                    </a:cubicBezTo>
                    <a:cubicBezTo>
                      <a:pt x="588318" y="134035"/>
                      <a:pt x="560408" y="72393"/>
                      <a:pt x="531066" y="7168"/>
                    </a:cubicBezTo>
                    <a:cubicBezTo>
                      <a:pt x="528919" y="4301"/>
                      <a:pt x="531782" y="0"/>
                      <a:pt x="535360" y="0"/>
                    </a:cubicBezTo>
                    <a:close/>
                    <a:moveTo>
                      <a:pt x="308007" y="0"/>
                    </a:moveTo>
                    <a:cubicBezTo>
                      <a:pt x="310871" y="0"/>
                      <a:pt x="313019" y="4298"/>
                      <a:pt x="312303" y="7163"/>
                    </a:cubicBezTo>
                    <a:cubicBezTo>
                      <a:pt x="280083" y="75206"/>
                      <a:pt x="250727" y="138952"/>
                      <a:pt x="220654" y="202698"/>
                    </a:cubicBezTo>
                    <a:cubicBezTo>
                      <a:pt x="219222" y="206995"/>
                      <a:pt x="212062" y="211293"/>
                      <a:pt x="207050" y="212725"/>
                    </a:cubicBezTo>
                    <a:cubicBezTo>
                      <a:pt x="141178" y="212725"/>
                      <a:pt x="76022" y="212725"/>
                      <a:pt x="5138" y="212725"/>
                    </a:cubicBezTo>
                    <a:cubicBezTo>
                      <a:pt x="842" y="212725"/>
                      <a:pt x="-1306" y="206995"/>
                      <a:pt x="842" y="204846"/>
                    </a:cubicBezTo>
                    <a:cubicBezTo>
                      <a:pt x="26618" y="177629"/>
                      <a:pt x="48098" y="153277"/>
                      <a:pt x="71010" y="128924"/>
                    </a:cubicBezTo>
                    <a:cubicBezTo>
                      <a:pt x="106094" y="89531"/>
                      <a:pt x="140462" y="51570"/>
                      <a:pt x="176978" y="13609"/>
                    </a:cubicBezTo>
                    <a:cubicBezTo>
                      <a:pt x="182706" y="7879"/>
                      <a:pt x="192014" y="1433"/>
                      <a:pt x="200606" y="1433"/>
                    </a:cubicBezTo>
                    <a:cubicBezTo>
                      <a:pt x="234259" y="0"/>
                      <a:pt x="268627" y="0"/>
                      <a:pt x="308007" y="0"/>
                    </a:cubicBezTo>
                    <a:close/>
                  </a:path>
                </a:pathLst>
              </a:custGeom>
              <a:solidFill>
                <a:srgbClr val="E67D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77">
                  <a:defRPr/>
                </a:pPr>
                <a:endParaRPr lang="fr-FR" dirty="0">
                  <a:solidFill>
                    <a:srgbClr val="575757"/>
                  </a:solidFill>
                  <a:latin typeface="Segoe UI"/>
                </a:endParaRPr>
              </a:p>
            </p:txBody>
          </p:sp>
          <p:sp>
            <p:nvSpPr>
              <p:cNvPr id="211" name="Freeform 12">
                <a:extLst>
                  <a:ext uri="{FF2B5EF4-FFF2-40B4-BE49-F238E27FC236}">
                    <a16:creationId xmlns:a16="http://schemas.microsoft.com/office/drawing/2014/main" id="{490FBF04-F66D-4CB9-990B-79CA6193D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9413" y="3467100"/>
                <a:ext cx="1123838" cy="541338"/>
              </a:xfrm>
              <a:custGeom>
                <a:avLst/>
                <a:gdLst>
                  <a:gd name="connsiteX0" fmla="*/ 409739 w 1123838"/>
                  <a:gd name="connsiteY0" fmla="*/ 31588 h 541338"/>
                  <a:gd name="connsiteX1" fmla="*/ 326138 w 1123838"/>
                  <a:gd name="connsiteY1" fmla="*/ 51530 h 541338"/>
                  <a:gd name="connsiteX2" fmla="*/ 31750 w 1123838"/>
                  <a:gd name="connsiteY2" fmla="*/ 218189 h 541338"/>
                  <a:gd name="connsiteX3" fmla="*/ 31750 w 1123838"/>
                  <a:gd name="connsiteY3" fmla="*/ 501651 h 541338"/>
                  <a:gd name="connsiteX4" fmla="*/ 368296 w 1123838"/>
                  <a:gd name="connsiteY4" fmla="*/ 372028 h 541338"/>
                  <a:gd name="connsiteX5" fmla="*/ 419028 w 1123838"/>
                  <a:gd name="connsiteY5" fmla="*/ 364193 h 541338"/>
                  <a:gd name="connsiteX6" fmla="*/ 568366 w 1123838"/>
                  <a:gd name="connsiteY6" fmla="*/ 374876 h 541338"/>
                  <a:gd name="connsiteX7" fmla="*/ 797017 w 1123838"/>
                  <a:gd name="connsiteY7" fmla="*/ 348524 h 541338"/>
                  <a:gd name="connsiteX8" fmla="*/ 1047818 w 1123838"/>
                  <a:gd name="connsiteY8" fmla="*/ 182578 h 541338"/>
                  <a:gd name="connsiteX9" fmla="*/ 1079972 w 1123838"/>
                  <a:gd name="connsiteY9" fmla="*/ 145542 h 541338"/>
                  <a:gd name="connsiteX10" fmla="*/ 1074971 w 1123838"/>
                  <a:gd name="connsiteY10" fmla="*/ 71472 h 541338"/>
                  <a:gd name="connsiteX11" fmla="*/ 1036386 w 1123838"/>
                  <a:gd name="connsiteY11" fmla="*/ 57940 h 541338"/>
                  <a:gd name="connsiteX12" fmla="*/ 999230 w 1123838"/>
                  <a:gd name="connsiteY12" fmla="*/ 75745 h 541338"/>
                  <a:gd name="connsiteX13" fmla="*/ 951356 w 1123838"/>
                  <a:gd name="connsiteY13" fmla="*/ 129161 h 541338"/>
                  <a:gd name="connsiteX14" fmla="*/ 805591 w 1123838"/>
                  <a:gd name="connsiteY14" fmla="*/ 220325 h 541338"/>
                  <a:gd name="connsiteX15" fmla="*/ 608380 w 1123838"/>
                  <a:gd name="connsiteY15" fmla="*/ 209642 h 541338"/>
                  <a:gd name="connsiteX16" fmla="*/ 553360 w 1123838"/>
                  <a:gd name="connsiteY16" fmla="*/ 187563 h 541338"/>
                  <a:gd name="connsiteX17" fmla="*/ 544071 w 1123838"/>
                  <a:gd name="connsiteY17" fmla="*/ 171182 h 541338"/>
                  <a:gd name="connsiteX18" fmla="*/ 557648 w 1123838"/>
                  <a:gd name="connsiteY18" fmla="*/ 157650 h 541338"/>
                  <a:gd name="connsiteX19" fmla="*/ 715560 w 1123838"/>
                  <a:gd name="connsiteY19" fmla="*/ 141981 h 541338"/>
                  <a:gd name="connsiteX20" fmla="*/ 759146 w 1123838"/>
                  <a:gd name="connsiteY20" fmla="*/ 94975 h 541338"/>
                  <a:gd name="connsiteX21" fmla="*/ 713416 w 1123838"/>
                  <a:gd name="connsiteY21" fmla="*/ 47256 h 541338"/>
                  <a:gd name="connsiteX22" fmla="*/ 409739 w 1123838"/>
                  <a:gd name="connsiteY22" fmla="*/ 31588 h 541338"/>
                  <a:gd name="connsiteX23" fmla="*/ 390213 w 1123838"/>
                  <a:gd name="connsiteY23" fmla="*/ 0 h 541338"/>
                  <a:gd name="connsiteX24" fmla="*/ 393072 w 1123838"/>
                  <a:gd name="connsiteY24" fmla="*/ 0 h 541338"/>
                  <a:gd name="connsiteX25" fmla="*/ 397360 w 1123838"/>
                  <a:gd name="connsiteY25" fmla="*/ 0 h 541338"/>
                  <a:gd name="connsiteX26" fmla="*/ 399504 w 1123838"/>
                  <a:gd name="connsiteY26" fmla="*/ 0 h 541338"/>
                  <a:gd name="connsiteX27" fmla="*/ 403077 w 1123838"/>
                  <a:gd name="connsiteY27" fmla="*/ 0 h 541338"/>
                  <a:gd name="connsiteX28" fmla="*/ 410939 w 1123838"/>
                  <a:gd name="connsiteY28" fmla="*/ 0 h 541338"/>
                  <a:gd name="connsiteX29" fmla="*/ 715390 w 1123838"/>
                  <a:gd name="connsiteY29" fmla="*/ 15712 h 541338"/>
                  <a:gd name="connsiteX30" fmla="*/ 780426 w 1123838"/>
                  <a:gd name="connsiteY30" fmla="*/ 56419 h 541338"/>
                  <a:gd name="connsiteX31" fmla="*/ 782570 w 1123838"/>
                  <a:gd name="connsiteY31" fmla="*/ 60704 h 541338"/>
                  <a:gd name="connsiteX32" fmla="*/ 789002 w 1123838"/>
                  <a:gd name="connsiteY32" fmla="*/ 79273 h 541338"/>
                  <a:gd name="connsiteX33" fmla="*/ 790431 w 1123838"/>
                  <a:gd name="connsiteY33" fmla="*/ 94984 h 541338"/>
                  <a:gd name="connsiteX34" fmla="*/ 789716 w 1123838"/>
                  <a:gd name="connsiteY34" fmla="*/ 100698 h 541338"/>
                  <a:gd name="connsiteX35" fmla="*/ 789716 w 1123838"/>
                  <a:gd name="connsiteY35" fmla="*/ 101412 h 541338"/>
                  <a:gd name="connsiteX36" fmla="*/ 789002 w 1123838"/>
                  <a:gd name="connsiteY36" fmla="*/ 107125 h 541338"/>
                  <a:gd name="connsiteX37" fmla="*/ 763988 w 1123838"/>
                  <a:gd name="connsiteY37" fmla="*/ 154260 h 541338"/>
                  <a:gd name="connsiteX38" fmla="*/ 763273 w 1123838"/>
                  <a:gd name="connsiteY38" fmla="*/ 154260 h 541338"/>
                  <a:gd name="connsiteX39" fmla="*/ 758985 w 1123838"/>
                  <a:gd name="connsiteY39" fmla="*/ 157831 h 541338"/>
                  <a:gd name="connsiteX40" fmla="*/ 754697 w 1123838"/>
                  <a:gd name="connsiteY40" fmla="*/ 160688 h 541338"/>
                  <a:gd name="connsiteX41" fmla="*/ 753983 w 1123838"/>
                  <a:gd name="connsiteY41" fmla="*/ 161402 h 541338"/>
                  <a:gd name="connsiteX42" fmla="*/ 749695 w 1123838"/>
                  <a:gd name="connsiteY42" fmla="*/ 164258 h 541338"/>
                  <a:gd name="connsiteX43" fmla="*/ 748265 w 1123838"/>
                  <a:gd name="connsiteY43" fmla="*/ 164973 h 541338"/>
                  <a:gd name="connsiteX44" fmla="*/ 743263 w 1123838"/>
                  <a:gd name="connsiteY44" fmla="*/ 167115 h 541338"/>
                  <a:gd name="connsiteX45" fmla="*/ 742548 w 1123838"/>
                  <a:gd name="connsiteY45" fmla="*/ 167829 h 541338"/>
                  <a:gd name="connsiteX46" fmla="*/ 738260 w 1123838"/>
                  <a:gd name="connsiteY46" fmla="*/ 169258 h 541338"/>
                  <a:gd name="connsiteX47" fmla="*/ 718964 w 1123838"/>
                  <a:gd name="connsiteY47" fmla="*/ 173543 h 541338"/>
                  <a:gd name="connsiteX48" fmla="*/ 624626 w 1123838"/>
                  <a:gd name="connsiteY48" fmla="*/ 182827 h 541338"/>
                  <a:gd name="connsiteX49" fmla="*/ 743263 w 1123838"/>
                  <a:gd name="connsiteY49" fmla="*/ 199967 h 541338"/>
                  <a:gd name="connsiteX50" fmla="*/ 774708 w 1123838"/>
                  <a:gd name="connsiteY50" fmla="*/ 195682 h 541338"/>
                  <a:gd name="connsiteX51" fmla="*/ 775423 w 1123838"/>
                  <a:gd name="connsiteY51" fmla="*/ 195682 h 541338"/>
                  <a:gd name="connsiteX52" fmla="*/ 785428 w 1123838"/>
                  <a:gd name="connsiteY52" fmla="*/ 193539 h 541338"/>
                  <a:gd name="connsiteX53" fmla="*/ 786858 w 1123838"/>
                  <a:gd name="connsiteY53" fmla="*/ 192825 h 541338"/>
                  <a:gd name="connsiteX54" fmla="*/ 796863 w 1123838"/>
                  <a:gd name="connsiteY54" fmla="*/ 190683 h 541338"/>
                  <a:gd name="connsiteX55" fmla="*/ 826880 w 1123838"/>
                  <a:gd name="connsiteY55" fmla="*/ 179970 h 541338"/>
                  <a:gd name="connsiteX56" fmla="*/ 909782 w 1123838"/>
                  <a:gd name="connsiteY56" fmla="*/ 127122 h 541338"/>
                  <a:gd name="connsiteX57" fmla="*/ 928363 w 1123838"/>
                  <a:gd name="connsiteY57" fmla="*/ 108553 h 541338"/>
                  <a:gd name="connsiteX58" fmla="*/ 975532 w 1123838"/>
                  <a:gd name="connsiteY58" fmla="*/ 54991 h 541338"/>
                  <a:gd name="connsiteX59" fmla="*/ 978391 w 1123838"/>
                  <a:gd name="connsiteY59" fmla="*/ 51420 h 541338"/>
                  <a:gd name="connsiteX60" fmla="*/ 979105 w 1123838"/>
                  <a:gd name="connsiteY60" fmla="*/ 51420 h 541338"/>
                  <a:gd name="connsiteX61" fmla="*/ 1034135 w 1123838"/>
                  <a:gd name="connsiteY61" fmla="*/ 26424 h 541338"/>
                  <a:gd name="connsiteX62" fmla="*/ 1034850 w 1123838"/>
                  <a:gd name="connsiteY62" fmla="*/ 26424 h 541338"/>
                  <a:gd name="connsiteX63" fmla="*/ 1039138 w 1123838"/>
                  <a:gd name="connsiteY63" fmla="*/ 26424 h 541338"/>
                  <a:gd name="connsiteX64" fmla="*/ 1040567 w 1123838"/>
                  <a:gd name="connsiteY64" fmla="*/ 26424 h 541338"/>
                  <a:gd name="connsiteX65" fmla="*/ 1079875 w 1123838"/>
                  <a:gd name="connsiteY65" fmla="*/ 37137 h 541338"/>
                  <a:gd name="connsiteX66" fmla="*/ 1083448 w 1123838"/>
                  <a:gd name="connsiteY66" fmla="*/ 39279 h 541338"/>
                  <a:gd name="connsiteX67" fmla="*/ 1086307 w 1123838"/>
                  <a:gd name="connsiteY67" fmla="*/ 40708 h 541338"/>
                  <a:gd name="connsiteX68" fmla="*/ 1087021 w 1123838"/>
                  <a:gd name="connsiteY68" fmla="*/ 41422 h 541338"/>
                  <a:gd name="connsiteX69" fmla="*/ 1089880 w 1123838"/>
                  <a:gd name="connsiteY69" fmla="*/ 43564 h 541338"/>
                  <a:gd name="connsiteX70" fmla="*/ 1090595 w 1123838"/>
                  <a:gd name="connsiteY70" fmla="*/ 44278 h 541338"/>
                  <a:gd name="connsiteX71" fmla="*/ 1092739 w 1123838"/>
                  <a:gd name="connsiteY71" fmla="*/ 45707 h 541338"/>
                  <a:gd name="connsiteX72" fmla="*/ 1095597 w 1123838"/>
                  <a:gd name="connsiteY72" fmla="*/ 47849 h 541338"/>
                  <a:gd name="connsiteX73" fmla="*/ 1095597 w 1123838"/>
                  <a:gd name="connsiteY73" fmla="*/ 48563 h 541338"/>
                  <a:gd name="connsiteX74" fmla="*/ 1103459 w 1123838"/>
                  <a:gd name="connsiteY74" fmla="*/ 165687 h 541338"/>
                  <a:gd name="connsiteX75" fmla="*/ 1072013 w 1123838"/>
                  <a:gd name="connsiteY75" fmla="*/ 203538 h 541338"/>
                  <a:gd name="connsiteX76" fmla="*/ 966241 w 1123838"/>
                  <a:gd name="connsiteY76" fmla="*/ 299950 h 541338"/>
                  <a:gd name="connsiteX77" fmla="*/ 956950 w 1123838"/>
                  <a:gd name="connsiteY77" fmla="*/ 306377 h 541338"/>
                  <a:gd name="connsiteX78" fmla="*/ 948374 w 1123838"/>
                  <a:gd name="connsiteY78" fmla="*/ 312091 h 541338"/>
                  <a:gd name="connsiteX79" fmla="*/ 806154 w 1123838"/>
                  <a:gd name="connsiteY79" fmla="*/ 379222 h 541338"/>
                  <a:gd name="connsiteX80" fmla="*/ 792575 w 1123838"/>
                  <a:gd name="connsiteY80" fmla="*/ 383507 h 541338"/>
                  <a:gd name="connsiteX81" fmla="*/ 788287 w 1123838"/>
                  <a:gd name="connsiteY81" fmla="*/ 384222 h 541338"/>
                  <a:gd name="connsiteX82" fmla="*/ 779711 w 1123838"/>
                  <a:gd name="connsiteY82" fmla="*/ 387078 h 541338"/>
                  <a:gd name="connsiteX83" fmla="*/ 773994 w 1123838"/>
                  <a:gd name="connsiteY83" fmla="*/ 388507 h 541338"/>
                  <a:gd name="connsiteX84" fmla="*/ 766132 w 1123838"/>
                  <a:gd name="connsiteY84" fmla="*/ 389935 h 541338"/>
                  <a:gd name="connsiteX85" fmla="*/ 759700 w 1123838"/>
                  <a:gd name="connsiteY85" fmla="*/ 392077 h 541338"/>
                  <a:gd name="connsiteX86" fmla="*/ 753983 w 1123838"/>
                  <a:gd name="connsiteY86" fmla="*/ 392792 h 541338"/>
                  <a:gd name="connsiteX87" fmla="*/ 723966 w 1123838"/>
                  <a:gd name="connsiteY87" fmla="*/ 399219 h 541338"/>
                  <a:gd name="connsiteX88" fmla="*/ 721822 w 1123838"/>
                  <a:gd name="connsiteY88" fmla="*/ 399219 h 541338"/>
                  <a:gd name="connsiteX89" fmla="*/ 711102 w 1123838"/>
                  <a:gd name="connsiteY89" fmla="*/ 401362 h 541338"/>
                  <a:gd name="connsiteX90" fmla="*/ 709673 w 1123838"/>
                  <a:gd name="connsiteY90" fmla="*/ 401362 h 541338"/>
                  <a:gd name="connsiteX91" fmla="*/ 650355 w 1123838"/>
                  <a:gd name="connsiteY91" fmla="*/ 407789 h 541338"/>
                  <a:gd name="connsiteX92" fmla="*/ 648211 w 1123838"/>
                  <a:gd name="connsiteY92" fmla="*/ 407789 h 541338"/>
                  <a:gd name="connsiteX93" fmla="*/ 637491 w 1123838"/>
                  <a:gd name="connsiteY93" fmla="*/ 408503 h 541338"/>
                  <a:gd name="connsiteX94" fmla="*/ 635347 w 1123838"/>
                  <a:gd name="connsiteY94" fmla="*/ 408503 h 541338"/>
                  <a:gd name="connsiteX95" fmla="*/ 621053 w 1123838"/>
                  <a:gd name="connsiteY95" fmla="*/ 408503 h 541338"/>
                  <a:gd name="connsiteX96" fmla="*/ 619624 w 1123838"/>
                  <a:gd name="connsiteY96" fmla="*/ 408503 h 541338"/>
                  <a:gd name="connsiteX97" fmla="*/ 612477 w 1123838"/>
                  <a:gd name="connsiteY97" fmla="*/ 408503 h 541338"/>
                  <a:gd name="connsiteX98" fmla="*/ 606045 w 1123838"/>
                  <a:gd name="connsiteY98" fmla="*/ 408503 h 541338"/>
                  <a:gd name="connsiteX99" fmla="*/ 598898 w 1123838"/>
                  <a:gd name="connsiteY99" fmla="*/ 408503 h 541338"/>
                  <a:gd name="connsiteX100" fmla="*/ 592466 w 1123838"/>
                  <a:gd name="connsiteY100" fmla="*/ 408503 h 541338"/>
                  <a:gd name="connsiteX101" fmla="*/ 584605 w 1123838"/>
                  <a:gd name="connsiteY101" fmla="*/ 407789 h 541338"/>
                  <a:gd name="connsiteX102" fmla="*/ 578887 w 1123838"/>
                  <a:gd name="connsiteY102" fmla="*/ 407789 h 541338"/>
                  <a:gd name="connsiteX103" fmla="*/ 566738 w 1123838"/>
                  <a:gd name="connsiteY103" fmla="*/ 407075 h 541338"/>
                  <a:gd name="connsiteX104" fmla="*/ 566023 w 1123838"/>
                  <a:gd name="connsiteY104" fmla="*/ 407075 h 541338"/>
                  <a:gd name="connsiteX105" fmla="*/ 485265 w 1123838"/>
                  <a:gd name="connsiteY105" fmla="*/ 401362 h 541338"/>
                  <a:gd name="connsiteX106" fmla="*/ 416656 w 1123838"/>
                  <a:gd name="connsiteY106" fmla="*/ 396362 h 541338"/>
                  <a:gd name="connsiteX107" fmla="*/ 410939 w 1123838"/>
                  <a:gd name="connsiteY107" fmla="*/ 396362 h 541338"/>
                  <a:gd name="connsiteX108" fmla="*/ 407365 w 1123838"/>
                  <a:gd name="connsiteY108" fmla="*/ 396362 h 541338"/>
                  <a:gd name="connsiteX109" fmla="*/ 393072 w 1123838"/>
                  <a:gd name="connsiteY109" fmla="*/ 397791 h 541338"/>
                  <a:gd name="connsiteX110" fmla="*/ 388784 w 1123838"/>
                  <a:gd name="connsiteY110" fmla="*/ 398505 h 541338"/>
                  <a:gd name="connsiteX111" fmla="*/ 388784 w 1123838"/>
                  <a:gd name="connsiteY111" fmla="*/ 399219 h 541338"/>
                  <a:gd name="connsiteX112" fmla="*/ 384496 w 1123838"/>
                  <a:gd name="connsiteY112" fmla="*/ 399933 h 541338"/>
                  <a:gd name="connsiteX113" fmla="*/ 383781 w 1123838"/>
                  <a:gd name="connsiteY113" fmla="*/ 400647 h 541338"/>
                  <a:gd name="connsiteX114" fmla="*/ 379493 w 1123838"/>
                  <a:gd name="connsiteY114" fmla="*/ 402076 h 541338"/>
                  <a:gd name="connsiteX115" fmla="*/ 21441 w 1123838"/>
                  <a:gd name="connsiteY115" fmla="*/ 540624 h 541338"/>
                  <a:gd name="connsiteX116" fmla="*/ 15723 w 1123838"/>
                  <a:gd name="connsiteY116" fmla="*/ 541338 h 541338"/>
                  <a:gd name="connsiteX117" fmla="*/ 7147 w 1123838"/>
                  <a:gd name="connsiteY117" fmla="*/ 538481 h 541338"/>
                  <a:gd name="connsiteX118" fmla="*/ 0 w 1123838"/>
                  <a:gd name="connsiteY118" fmla="*/ 525626 h 541338"/>
                  <a:gd name="connsiteX119" fmla="*/ 0 w 1123838"/>
                  <a:gd name="connsiteY119" fmla="*/ 209251 h 541338"/>
                  <a:gd name="connsiteX120" fmla="*/ 7862 w 1123838"/>
                  <a:gd name="connsiteY120" fmla="*/ 195682 h 541338"/>
                  <a:gd name="connsiteX121" fmla="*/ 310169 w 1123838"/>
                  <a:gd name="connsiteY121" fmla="*/ 24282 h 541338"/>
                  <a:gd name="connsiteX122" fmla="*/ 315887 w 1123838"/>
                  <a:gd name="connsiteY122" fmla="*/ 21425 h 541338"/>
                  <a:gd name="connsiteX123" fmla="*/ 318031 w 1123838"/>
                  <a:gd name="connsiteY123" fmla="*/ 19997 h 541338"/>
                  <a:gd name="connsiteX124" fmla="*/ 320889 w 1123838"/>
                  <a:gd name="connsiteY124" fmla="*/ 18568 h 541338"/>
                  <a:gd name="connsiteX125" fmla="*/ 324463 w 1123838"/>
                  <a:gd name="connsiteY125" fmla="*/ 17140 h 541338"/>
                  <a:gd name="connsiteX126" fmla="*/ 326607 w 1123838"/>
                  <a:gd name="connsiteY126" fmla="*/ 15712 h 541338"/>
                  <a:gd name="connsiteX127" fmla="*/ 330180 w 1123838"/>
                  <a:gd name="connsiteY127" fmla="*/ 14283 h 541338"/>
                  <a:gd name="connsiteX128" fmla="*/ 332324 w 1123838"/>
                  <a:gd name="connsiteY128" fmla="*/ 13569 h 541338"/>
                  <a:gd name="connsiteX129" fmla="*/ 336612 w 1123838"/>
                  <a:gd name="connsiteY129" fmla="*/ 12141 h 541338"/>
                  <a:gd name="connsiteX130" fmla="*/ 338042 w 1123838"/>
                  <a:gd name="connsiteY130" fmla="*/ 11427 h 541338"/>
                  <a:gd name="connsiteX131" fmla="*/ 342330 w 1123838"/>
                  <a:gd name="connsiteY131" fmla="*/ 9998 h 541338"/>
                  <a:gd name="connsiteX132" fmla="*/ 343759 w 1123838"/>
                  <a:gd name="connsiteY132" fmla="*/ 9284 h 541338"/>
                  <a:gd name="connsiteX133" fmla="*/ 348047 w 1123838"/>
                  <a:gd name="connsiteY133" fmla="*/ 7856 h 541338"/>
                  <a:gd name="connsiteX134" fmla="*/ 349476 w 1123838"/>
                  <a:gd name="connsiteY134" fmla="*/ 7856 h 541338"/>
                  <a:gd name="connsiteX135" fmla="*/ 354479 w 1123838"/>
                  <a:gd name="connsiteY135" fmla="*/ 6428 h 541338"/>
                  <a:gd name="connsiteX136" fmla="*/ 354479 w 1123838"/>
                  <a:gd name="connsiteY136" fmla="*/ 5713 h 541338"/>
                  <a:gd name="connsiteX137" fmla="*/ 381637 w 1123838"/>
                  <a:gd name="connsiteY137" fmla="*/ 1428 h 541338"/>
                  <a:gd name="connsiteX138" fmla="*/ 383781 w 1123838"/>
                  <a:gd name="connsiteY138" fmla="*/ 714 h 541338"/>
                  <a:gd name="connsiteX139" fmla="*/ 387354 w 1123838"/>
                  <a:gd name="connsiteY139" fmla="*/ 714 h 541338"/>
                  <a:gd name="connsiteX140" fmla="*/ 390213 w 1123838"/>
                  <a:gd name="connsiteY140" fmla="*/ 0 h 54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1123838" h="541338">
                    <a:moveTo>
                      <a:pt x="409739" y="31588"/>
                    </a:moveTo>
                    <a:cubicBezTo>
                      <a:pt x="380443" y="30163"/>
                      <a:pt x="351147" y="37285"/>
                      <a:pt x="326138" y="51530"/>
                    </a:cubicBezTo>
                    <a:cubicBezTo>
                      <a:pt x="326138" y="51530"/>
                      <a:pt x="326138" y="51530"/>
                      <a:pt x="31750" y="218189"/>
                    </a:cubicBezTo>
                    <a:cubicBezTo>
                      <a:pt x="31750" y="218189"/>
                      <a:pt x="31750" y="218189"/>
                      <a:pt x="31750" y="501651"/>
                    </a:cubicBezTo>
                    <a:cubicBezTo>
                      <a:pt x="31750" y="501651"/>
                      <a:pt x="31750" y="501651"/>
                      <a:pt x="368296" y="372028"/>
                    </a:cubicBezTo>
                    <a:cubicBezTo>
                      <a:pt x="384730" y="365618"/>
                      <a:pt x="401879" y="362769"/>
                      <a:pt x="419028" y="364193"/>
                    </a:cubicBezTo>
                    <a:cubicBezTo>
                      <a:pt x="419028" y="364193"/>
                      <a:pt x="419028" y="364193"/>
                      <a:pt x="568366" y="374876"/>
                    </a:cubicBezTo>
                    <a:cubicBezTo>
                      <a:pt x="645535" y="380574"/>
                      <a:pt x="722705" y="371315"/>
                      <a:pt x="797017" y="348524"/>
                    </a:cubicBezTo>
                    <a:cubicBezTo>
                      <a:pt x="894908" y="317899"/>
                      <a:pt x="981367" y="260922"/>
                      <a:pt x="1047818" y="182578"/>
                    </a:cubicBezTo>
                    <a:cubicBezTo>
                      <a:pt x="1047818" y="182578"/>
                      <a:pt x="1047818" y="182578"/>
                      <a:pt x="1079972" y="145542"/>
                    </a:cubicBezTo>
                    <a:cubicBezTo>
                      <a:pt x="1098550" y="123464"/>
                      <a:pt x="1096407" y="90702"/>
                      <a:pt x="1074971" y="71472"/>
                    </a:cubicBezTo>
                    <a:cubicBezTo>
                      <a:pt x="1064253" y="62213"/>
                      <a:pt x="1050676" y="57227"/>
                      <a:pt x="1036386" y="57940"/>
                    </a:cubicBezTo>
                    <a:cubicBezTo>
                      <a:pt x="1022095" y="58652"/>
                      <a:pt x="1008519" y="65062"/>
                      <a:pt x="999230" y="75745"/>
                    </a:cubicBezTo>
                    <a:cubicBezTo>
                      <a:pt x="999230" y="75745"/>
                      <a:pt x="999230" y="75745"/>
                      <a:pt x="951356" y="129161"/>
                    </a:cubicBezTo>
                    <a:cubicBezTo>
                      <a:pt x="912771" y="173319"/>
                      <a:pt x="862039" y="204656"/>
                      <a:pt x="805591" y="220325"/>
                    </a:cubicBezTo>
                    <a:cubicBezTo>
                      <a:pt x="740568" y="238843"/>
                      <a:pt x="670544" y="234570"/>
                      <a:pt x="608380" y="209642"/>
                    </a:cubicBezTo>
                    <a:cubicBezTo>
                      <a:pt x="608380" y="209642"/>
                      <a:pt x="608380" y="209642"/>
                      <a:pt x="553360" y="187563"/>
                    </a:cubicBezTo>
                    <a:cubicBezTo>
                      <a:pt x="546930" y="184714"/>
                      <a:pt x="542642" y="178304"/>
                      <a:pt x="544071" y="171182"/>
                    </a:cubicBezTo>
                    <a:cubicBezTo>
                      <a:pt x="544786" y="164060"/>
                      <a:pt x="550502" y="158362"/>
                      <a:pt x="557648" y="157650"/>
                    </a:cubicBezTo>
                    <a:cubicBezTo>
                      <a:pt x="557648" y="157650"/>
                      <a:pt x="557648" y="157650"/>
                      <a:pt x="715560" y="141981"/>
                    </a:cubicBezTo>
                    <a:cubicBezTo>
                      <a:pt x="740568" y="139845"/>
                      <a:pt x="759146" y="119190"/>
                      <a:pt x="759146" y="94975"/>
                    </a:cubicBezTo>
                    <a:cubicBezTo>
                      <a:pt x="759146" y="69335"/>
                      <a:pt x="739139" y="48681"/>
                      <a:pt x="713416" y="47256"/>
                    </a:cubicBezTo>
                    <a:cubicBezTo>
                      <a:pt x="713416" y="47256"/>
                      <a:pt x="713416" y="47256"/>
                      <a:pt x="409739" y="31588"/>
                    </a:cubicBezTo>
                    <a:close/>
                    <a:moveTo>
                      <a:pt x="390213" y="0"/>
                    </a:moveTo>
                    <a:cubicBezTo>
                      <a:pt x="391642" y="0"/>
                      <a:pt x="392357" y="0"/>
                      <a:pt x="393072" y="0"/>
                    </a:cubicBezTo>
                    <a:cubicBezTo>
                      <a:pt x="394501" y="0"/>
                      <a:pt x="395930" y="0"/>
                      <a:pt x="397360" y="0"/>
                    </a:cubicBezTo>
                    <a:cubicBezTo>
                      <a:pt x="398074" y="0"/>
                      <a:pt x="398789" y="0"/>
                      <a:pt x="399504" y="0"/>
                    </a:cubicBezTo>
                    <a:cubicBezTo>
                      <a:pt x="400933" y="0"/>
                      <a:pt x="401648" y="0"/>
                      <a:pt x="403077" y="0"/>
                    </a:cubicBezTo>
                    <a:cubicBezTo>
                      <a:pt x="405936" y="0"/>
                      <a:pt x="408794" y="0"/>
                      <a:pt x="410939" y="0"/>
                    </a:cubicBezTo>
                    <a:cubicBezTo>
                      <a:pt x="410939" y="0"/>
                      <a:pt x="410939" y="0"/>
                      <a:pt x="715390" y="15712"/>
                    </a:cubicBezTo>
                    <a:cubicBezTo>
                      <a:pt x="743263" y="17140"/>
                      <a:pt x="766847" y="33566"/>
                      <a:pt x="780426" y="56419"/>
                    </a:cubicBezTo>
                    <a:cubicBezTo>
                      <a:pt x="781140" y="57848"/>
                      <a:pt x="781855" y="59276"/>
                      <a:pt x="782570" y="60704"/>
                    </a:cubicBezTo>
                    <a:cubicBezTo>
                      <a:pt x="785428" y="66418"/>
                      <a:pt x="787572" y="72845"/>
                      <a:pt x="789002" y="79273"/>
                    </a:cubicBezTo>
                    <a:cubicBezTo>
                      <a:pt x="789716" y="84272"/>
                      <a:pt x="790431" y="89271"/>
                      <a:pt x="790431" y="94984"/>
                    </a:cubicBezTo>
                    <a:cubicBezTo>
                      <a:pt x="790431" y="97127"/>
                      <a:pt x="790431" y="98555"/>
                      <a:pt x="789716" y="100698"/>
                    </a:cubicBezTo>
                    <a:cubicBezTo>
                      <a:pt x="789716" y="100698"/>
                      <a:pt x="789716" y="101412"/>
                      <a:pt x="789716" y="101412"/>
                    </a:cubicBezTo>
                    <a:cubicBezTo>
                      <a:pt x="789716" y="103554"/>
                      <a:pt x="789716" y="104983"/>
                      <a:pt x="789002" y="107125"/>
                    </a:cubicBezTo>
                    <a:cubicBezTo>
                      <a:pt x="786143" y="125693"/>
                      <a:pt x="776852" y="142119"/>
                      <a:pt x="763988" y="154260"/>
                    </a:cubicBezTo>
                    <a:cubicBezTo>
                      <a:pt x="763988" y="154260"/>
                      <a:pt x="763273" y="154260"/>
                      <a:pt x="763273" y="154260"/>
                    </a:cubicBezTo>
                    <a:cubicBezTo>
                      <a:pt x="761844" y="155688"/>
                      <a:pt x="760415" y="156403"/>
                      <a:pt x="758985" y="157831"/>
                    </a:cubicBezTo>
                    <a:cubicBezTo>
                      <a:pt x="757556" y="159259"/>
                      <a:pt x="756127" y="159973"/>
                      <a:pt x="754697" y="160688"/>
                    </a:cubicBezTo>
                    <a:cubicBezTo>
                      <a:pt x="753983" y="161402"/>
                      <a:pt x="753983" y="161402"/>
                      <a:pt x="753983" y="161402"/>
                    </a:cubicBezTo>
                    <a:cubicBezTo>
                      <a:pt x="752553" y="162116"/>
                      <a:pt x="751124" y="163544"/>
                      <a:pt x="749695" y="164258"/>
                    </a:cubicBezTo>
                    <a:cubicBezTo>
                      <a:pt x="748980" y="164258"/>
                      <a:pt x="748265" y="164258"/>
                      <a:pt x="748265" y="164973"/>
                    </a:cubicBezTo>
                    <a:cubicBezTo>
                      <a:pt x="746836" y="165687"/>
                      <a:pt x="745407" y="166401"/>
                      <a:pt x="743263" y="167115"/>
                    </a:cubicBezTo>
                    <a:cubicBezTo>
                      <a:pt x="743263" y="167115"/>
                      <a:pt x="742548" y="167115"/>
                      <a:pt x="742548" y="167829"/>
                    </a:cubicBezTo>
                    <a:cubicBezTo>
                      <a:pt x="741118" y="167829"/>
                      <a:pt x="739689" y="168543"/>
                      <a:pt x="738260" y="169258"/>
                    </a:cubicBezTo>
                    <a:cubicBezTo>
                      <a:pt x="731828" y="171400"/>
                      <a:pt x="725396" y="172828"/>
                      <a:pt x="718964" y="173543"/>
                    </a:cubicBezTo>
                    <a:cubicBezTo>
                      <a:pt x="718964" y="173543"/>
                      <a:pt x="718964" y="173543"/>
                      <a:pt x="624626" y="182827"/>
                    </a:cubicBezTo>
                    <a:cubicBezTo>
                      <a:pt x="662504" y="197110"/>
                      <a:pt x="703241" y="202823"/>
                      <a:pt x="743263" y="199967"/>
                    </a:cubicBezTo>
                    <a:cubicBezTo>
                      <a:pt x="753983" y="199253"/>
                      <a:pt x="764703" y="197824"/>
                      <a:pt x="774708" y="195682"/>
                    </a:cubicBezTo>
                    <a:cubicBezTo>
                      <a:pt x="775423" y="195682"/>
                      <a:pt x="775423" y="195682"/>
                      <a:pt x="775423" y="195682"/>
                    </a:cubicBezTo>
                    <a:cubicBezTo>
                      <a:pt x="778996" y="194968"/>
                      <a:pt x="781855" y="194253"/>
                      <a:pt x="785428" y="193539"/>
                    </a:cubicBezTo>
                    <a:cubicBezTo>
                      <a:pt x="786143" y="193539"/>
                      <a:pt x="786143" y="193539"/>
                      <a:pt x="786858" y="192825"/>
                    </a:cubicBezTo>
                    <a:cubicBezTo>
                      <a:pt x="790431" y="192111"/>
                      <a:pt x="793290" y="191397"/>
                      <a:pt x="796863" y="190683"/>
                    </a:cubicBezTo>
                    <a:cubicBezTo>
                      <a:pt x="806869" y="187826"/>
                      <a:pt x="816874" y="184255"/>
                      <a:pt x="826880" y="179970"/>
                    </a:cubicBezTo>
                    <a:cubicBezTo>
                      <a:pt x="857611" y="167829"/>
                      <a:pt x="885483" y="149975"/>
                      <a:pt x="909782" y="127122"/>
                    </a:cubicBezTo>
                    <a:cubicBezTo>
                      <a:pt x="916214" y="121408"/>
                      <a:pt x="921931" y="114981"/>
                      <a:pt x="928363" y="108553"/>
                    </a:cubicBezTo>
                    <a:cubicBezTo>
                      <a:pt x="928363" y="108553"/>
                      <a:pt x="928363" y="108553"/>
                      <a:pt x="975532" y="54991"/>
                    </a:cubicBezTo>
                    <a:cubicBezTo>
                      <a:pt x="976961" y="53563"/>
                      <a:pt x="977676" y="52848"/>
                      <a:pt x="978391" y="51420"/>
                    </a:cubicBezTo>
                    <a:cubicBezTo>
                      <a:pt x="979105" y="51420"/>
                      <a:pt x="979105" y="51420"/>
                      <a:pt x="979105" y="51420"/>
                    </a:cubicBezTo>
                    <a:cubicBezTo>
                      <a:pt x="994114" y="36423"/>
                      <a:pt x="1013410" y="27853"/>
                      <a:pt x="1034135" y="26424"/>
                    </a:cubicBezTo>
                    <a:cubicBezTo>
                      <a:pt x="1034850" y="26424"/>
                      <a:pt x="1034850" y="26424"/>
                      <a:pt x="1034850" y="26424"/>
                    </a:cubicBezTo>
                    <a:cubicBezTo>
                      <a:pt x="1036279" y="26424"/>
                      <a:pt x="1037709" y="26424"/>
                      <a:pt x="1039138" y="26424"/>
                    </a:cubicBezTo>
                    <a:cubicBezTo>
                      <a:pt x="1039138" y="26424"/>
                      <a:pt x="1039853" y="26424"/>
                      <a:pt x="1040567" y="26424"/>
                    </a:cubicBezTo>
                    <a:cubicBezTo>
                      <a:pt x="1054146" y="26424"/>
                      <a:pt x="1067725" y="30709"/>
                      <a:pt x="1079875" y="37137"/>
                    </a:cubicBezTo>
                    <a:cubicBezTo>
                      <a:pt x="1081304" y="37851"/>
                      <a:pt x="1082019" y="38565"/>
                      <a:pt x="1083448" y="39279"/>
                    </a:cubicBezTo>
                    <a:cubicBezTo>
                      <a:pt x="1084877" y="39993"/>
                      <a:pt x="1085592" y="40708"/>
                      <a:pt x="1086307" y="40708"/>
                    </a:cubicBezTo>
                    <a:cubicBezTo>
                      <a:pt x="1087021" y="41422"/>
                      <a:pt x="1087021" y="41422"/>
                      <a:pt x="1087021" y="41422"/>
                    </a:cubicBezTo>
                    <a:cubicBezTo>
                      <a:pt x="1087736" y="42136"/>
                      <a:pt x="1089165" y="42850"/>
                      <a:pt x="1089880" y="43564"/>
                    </a:cubicBezTo>
                    <a:cubicBezTo>
                      <a:pt x="1089880" y="43564"/>
                      <a:pt x="1090595" y="44278"/>
                      <a:pt x="1090595" y="44278"/>
                    </a:cubicBezTo>
                    <a:cubicBezTo>
                      <a:pt x="1091309" y="44993"/>
                      <a:pt x="1092024" y="44993"/>
                      <a:pt x="1092739" y="45707"/>
                    </a:cubicBezTo>
                    <a:cubicBezTo>
                      <a:pt x="1093453" y="46421"/>
                      <a:pt x="1094168" y="47135"/>
                      <a:pt x="1095597" y="47849"/>
                    </a:cubicBezTo>
                    <a:cubicBezTo>
                      <a:pt x="1095597" y="47849"/>
                      <a:pt x="1095597" y="48563"/>
                      <a:pt x="1095597" y="48563"/>
                    </a:cubicBezTo>
                    <a:cubicBezTo>
                      <a:pt x="1129902" y="79273"/>
                      <a:pt x="1133475" y="130693"/>
                      <a:pt x="1103459" y="165687"/>
                    </a:cubicBezTo>
                    <a:cubicBezTo>
                      <a:pt x="1103459" y="165687"/>
                      <a:pt x="1103459" y="165687"/>
                      <a:pt x="1072013" y="203538"/>
                    </a:cubicBezTo>
                    <a:cubicBezTo>
                      <a:pt x="1040567" y="239960"/>
                      <a:pt x="1004834" y="272812"/>
                      <a:pt x="966241" y="299950"/>
                    </a:cubicBezTo>
                    <a:cubicBezTo>
                      <a:pt x="963383" y="302092"/>
                      <a:pt x="959809" y="304235"/>
                      <a:pt x="956950" y="306377"/>
                    </a:cubicBezTo>
                    <a:cubicBezTo>
                      <a:pt x="954092" y="308520"/>
                      <a:pt x="951233" y="310662"/>
                      <a:pt x="948374" y="312091"/>
                    </a:cubicBezTo>
                    <a:cubicBezTo>
                      <a:pt x="904779" y="340657"/>
                      <a:pt x="856896" y="363511"/>
                      <a:pt x="806154" y="379222"/>
                    </a:cubicBezTo>
                    <a:cubicBezTo>
                      <a:pt x="801866" y="380651"/>
                      <a:pt x="797578" y="382079"/>
                      <a:pt x="792575" y="383507"/>
                    </a:cubicBezTo>
                    <a:cubicBezTo>
                      <a:pt x="791146" y="383507"/>
                      <a:pt x="789716" y="384222"/>
                      <a:pt x="788287" y="384222"/>
                    </a:cubicBezTo>
                    <a:cubicBezTo>
                      <a:pt x="785428" y="384936"/>
                      <a:pt x="782570" y="386364"/>
                      <a:pt x="779711" y="387078"/>
                    </a:cubicBezTo>
                    <a:cubicBezTo>
                      <a:pt x="777567" y="387078"/>
                      <a:pt x="775423" y="387792"/>
                      <a:pt x="773994" y="388507"/>
                    </a:cubicBezTo>
                    <a:cubicBezTo>
                      <a:pt x="771135" y="389221"/>
                      <a:pt x="768991" y="389221"/>
                      <a:pt x="766132" y="389935"/>
                    </a:cubicBezTo>
                    <a:cubicBezTo>
                      <a:pt x="763988" y="390649"/>
                      <a:pt x="761844" y="391363"/>
                      <a:pt x="759700" y="392077"/>
                    </a:cubicBezTo>
                    <a:cubicBezTo>
                      <a:pt x="757556" y="392077"/>
                      <a:pt x="756127" y="392792"/>
                      <a:pt x="753983" y="392792"/>
                    </a:cubicBezTo>
                    <a:cubicBezTo>
                      <a:pt x="743977" y="394934"/>
                      <a:pt x="733972" y="397077"/>
                      <a:pt x="723966" y="399219"/>
                    </a:cubicBezTo>
                    <a:cubicBezTo>
                      <a:pt x="723252" y="399219"/>
                      <a:pt x="722537" y="399219"/>
                      <a:pt x="721822" y="399219"/>
                    </a:cubicBezTo>
                    <a:cubicBezTo>
                      <a:pt x="718249" y="399933"/>
                      <a:pt x="714676" y="400647"/>
                      <a:pt x="711102" y="401362"/>
                    </a:cubicBezTo>
                    <a:cubicBezTo>
                      <a:pt x="710387" y="401362"/>
                      <a:pt x="710387" y="401362"/>
                      <a:pt x="709673" y="401362"/>
                    </a:cubicBezTo>
                    <a:cubicBezTo>
                      <a:pt x="689662" y="404218"/>
                      <a:pt x="670366" y="406361"/>
                      <a:pt x="650355" y="407789"/>
                    </a:cubicBezTo>
                    <a:cubicBezTo>
                      <a:pt x="649640" y="407789"/>
                      <a:pt x="648925" y="407789"/>
                      <a:pt x="648211" y="407789"/>
                    </a:cubicBezTo>
                    <a:cubicBezTo>
                      <a:pt x="644637" y="407789"/>
                      <a:pt x="641064" y="407789"/>
                      <a:pt x="637491" y="408503"/>
                    </a:cubicBezTo>
                    <a:cubicBezTo>
                      <a:pt x="636776" y="408503"/>
                      <a:pt x="636061" y="408503"/>
                      <a:pt x="635347" y="408503"/>
                    </a:cubicBezTo>
                    <a:cubicBezTo>
                      <a:pt x="631058" y="408503"/>
                      <a:pt x="626056" y="408503"/>
                      <a:pt x="621053" y="408503"/>
                    </a:cubicBezTo>
                    <a:cubicBezTo>
                      <a:pt x="621053" y="408503"/>
                      <a:pt x="620338" y="408503"/>
                      <a:pt x="619624" y="408503"/>
                    </a:cubicBezTo>
                    <a:cubicBezTo>
                      <a:pt x="617480" y="408503"/>
                      <a:pt x="614621" y="408503"/>
                      <a:pt x="612477" y="408503"/>
                    </a:cubicBezTo>
                    <a:cubicBezTo>
                      <a:pt x="610333" y="408503"/>
                      <a:pt x="608189" y="408503"/>
                      <a:pt x="606045" y="408503"/>
                    </a:cubicBezTo>
                    <a:cubicBezTo>
                      <a:pt x="603901" y="408503"/>
                      <a:pt x="601042" y="408503"/>
                      <a:pt x="598898" y="408503"/>
                    </a:cubicBezTo>
                    <a:cubicBezTo>
                      <a:pt x="596754" y="408503"/>
                      <a:pt x="594610" y="408503"/>
                      <a:pt x="592466" y="408503"/>
                    </a:cubicBezTo>
                    <a:cubicBezTo>
                      <a:pt x="589607" y="408503"/>
                      <a:pt x="587463" y="408503"/>
                      <a:pt x="584605" y="407789"/>
                    </a:cubicBezTo>
                    <a:cubicBezTo>
                      <a:pt x="582461" y="407789"/>
                      <a:pt x="581031" y="407789"/>
                      <a:pt x="578887" y="407789"/>
                    </a:cubicBezTo>
                    <a:cubicBezTo>
                      <a:pt x="575314" y="407789"/>
                      <a:pt x="571026" y="407075"/>
                      <a:pt x="566738" y="407075"/>
                    </a:cubicBezTo>
                    <a:cubicBezTo>
                      <a:pt x="566738" y="407075"/>
                      <a:pt x="566023" y="407075"/>
                      <a:pt x="566023" y="407075"/>
                    </a:cubicBezTo>
                    <a:cubicBezTo>
                      <a:pt x="566023" y="407075"/>
                      <a:pt x="566023" y="407075"/>
                      <a:pt x="485265" y="401362"/>
                    </a:cubicBezTo>
                    <a:cubicBezTo>
                      <a:pt x="485265" y="401362"/>
                      <a:pt x="485265" y="401362"/>
                      <a:pt x="416656" y="396362"/>
                    </a:cubicBezTo>
                    <a:cubicBezTo>
                      <a:pt x="415227" y="396362"/>
                      <a:pt x="413083" y="396362"/>
                      <a:pt x="410939" y="396362"/>
                    </a:cubicBezTo>
                    <a:cubicBezTo>
                      <a:pt x="410224" y="396362"/>
                      <a:pt x="408794" y="396362"/>
                      <a:pt x="407365" y="396362"/>
                    </a:cubicBezTo>
                    <a:cubicBezTo>
                      <a:pt x="402362" y="396362"/>
                      <a:pt x="398074" y="397077"/>
                      <a:pt x="393072" y="397791"/>
                    </a:cubicBezTo>
                    <a:cubicBezTo>
                      <a:pt x="391642" y="398505"/>
                      <a:pt x="390213" y="398505"/>
                      <a:pt x="388784" y="398505"/>
                    </a:cubicBezTo>
                    <a:cubicBezTo>
                      <a:pt x="388784" y="399219"/>
                      <a:pt x="388784" y="399219"/>
                      <a:pt x="388784" y="399219"/>
                    </a:cubicBezTo>
                    <a:cubicBezTo>
                      <a:pt x="387354" y="399219"/>
                      <a:pt x="385925" y="399933"/>
                      <a:pt x="384496" y="399933"/>
                    </a:cubicBezTo>
                    <a:cubicBezTo>
                      <a:pt x="384496" y="399933"/>
                      <a:pt x="384496" y="399933"/>
                      <a:pt x="383781" y="400647"/>
                    </a:cubicBezTo>
                    <a:cubicBezTo>
                      <a:pt x="382352" y="400647"/>
                      <a:pt x="380922" y="401362"/>
                      <a:pt x="379493" y="402076"/>
                    </a:cubicBezTo>
                    <a:cubicBezTo>
                      <a:pt x="379493" y="402076"/>
                      <a:pt x="379493" y="402076"/>
                      <a:pt x="21441" y="540624"/>
                    </a:cubicBezTo>
                    <a:cubicBezTo>
                      <a:pt x="20011" y="541338"/>
                      <a:pt x="17867" y="541338"/>
                      <a:pt x="15723" y="541338"/>
                    </a:cubicBezTo>
                    <a:cubicBezTo>
                      <a:pt x="12864" y="541338"/>
                      <a:pt x="10006" y="540624"/>
                      <a:pt x="7147" y="538481"/>
                    </a:cubicBezTo>
                    <a:cubicBezTo>
                      <a:pt x="2859" y="535625"/>
                      <a:pt x="0" y="530626"/>
                      <a:pt x="0" y="525626"/>
                    </a:cubicBezTo>
                    <a:cubicBezTo>
                      <a:pt x="0" y="525626"/>
                      <a:pt x="0" y="525626"/>
                      <a:pt x="0" y="209251"/>
                    </a:cubicBezTo>
                    <a:cubicBezTo>
                      <a:pt x="0" y="203538"/>
                      <a:pt x="3574" y="198538"/>
                      <a:pt x="7862" y="195682"/>
                    </a:cubicBezTo>
                    <a:cubicBezTo>
                      <a:pt x="7862" y="195682"/>
                      <a:pt x="7862" y="195682"/>
                      <a:pt x="310169" y="24282"/>
                    </a:cubicBezTo>
                    <a:cubicBezTo>
                      <a:pt x="311599" y="22853"/>
                      <a:pt x="313743" y="22139"/>
                      <a:pt x="315887" y="21425"/>
                    </a:cubicBezTo>
                    <a:cubicBezTo>
                      <a:pt x="316601" y="20711"/>
                      <a:pt x="317316" y="20711"/>
                      <a:pt x="318031" y="19997"/>
                    </a:cubicBezTo>
                    <a:cubicBezTo>
                      <a:pt x="318745" y="19283"/>
                      <a:pt x="320175" y="18568"/>
                      <a:pt x="320889" y="18568"/>
                    </a:cubicBezTo>
                    <a:cubicBezTo>
                      <a:pt x="322319" y="17854"/>
                      <a:pt x="323033" y="17140"/>
                      <a:pt x="324463" y="17140"/>
                    </a:cubicBezTo>
                    <a:cubicBezTo>
                      <a:pt x="325177" y="16426"/>
                      <a:pt x="325892" y="16426"/>
                      <a:pt x="326607" y="15712"/>
                    </a:cubicBezTo>
                    <a:cubicBezTo>
                      <a:pt x="328036" y="14998"/>
                      <a:pt x="328751" y="14998"/>
                      <a:pt x="330180" y="14283"/>
                    </a:cubicBezTo>
                    <a:cubicBezTo>
                      <a:pt x="330895" y="14283"/>
                      <a:pt x="331610" y="13569"/>
                      <a:pt x="332324" y="13569"/>
                    </a:cubicBezTo>
                    <a:cubicBezTo>
                      <a:pt x="333754" y="12855"/>
                      <a:pt x="335183" y="12141"/>
                      <a:pt x="336612" y="12141"/>
                    </a:cubicBezTo>
                    <a:cubicBezTo>
                      <a:pt x="336612" y="11427"/>
                      <a:pt x="337327" y="11427"/>
                      <a:pt x="338042" y="11427"/>
                    </a:cubicBezTo>
                    <a:cubicBezTo>
                      <a:pt x="339471" y="10713"/>
                      <a:pt x="340900" y="9998"/>
                      <a:pt x="342330" y="9998"/>
                    </a:cubicBezTo>
                    <a:cubicBezTo>
                      <a:pt x="342330" y="9284"/>
                      <a:pt x="343044" y="9284"/>
                      <a:pt x="343759" y="9284"/>
                    </a:cubicBezTo>
                    <a:cubicBezTo>
                      <a:pt x="345188" y="8570"/>
                      <a:pt x="346618" y="8570"/>
                      <a:pt x="348047" y="7856"/>
                    </a:cubicBezTo>
                    <a:cubicBezTo>
                      <a:pt x="348762" y="7856"/>
                      <a:pt x="348762" y="7856"/>
                      <a:pt x="349476" y="7856"/>
                    </a:cubicBezTo>
                    <a:cubicBezTo>
                      <a:pt x="350906" y="7142"/>
                      <a:pt x="352335" y="6428"/>
                      <a:pt x="354479" y="6428"/>
                    </a:cubicBezTo>
                    <a:cubicBezTo>
                      <a:pt x="354479" y="6428"/>
                      <a:pt x="354479" y="5713"/>
                      <a:pt x="354479" y="5713"/>
                    </a:cubicBezTo>
                    <a:cubicBezTo>
                      <a:pt x="363770" y="3571"/>
                      <a:pt x="372346" y="2143"/>
                      <a:pt x="381637" y="1428"/>
                    </a:cubicBezTo>
                    <a:cubicBezTo>
                      <a:pt x="382352" y="714"/>
                      <a:pt x="383066" y="714"/>
                      <a:pt x="383781" y="714"/>
                    </a:cubicBezTo>
                    <a:cubicBezTo>
                      <a:pt x="385210" y="714"/>
                      <a:pt x="385925" y="714"/>
                      <a:pt x="387354" y="714"/>
                    </a:cubicBezTo>
                    <a:cubicBezTo>
                      <a:pt x="388069" y="714"/>
                      <a:pt x="389498" y="714"/>
                      <a:pt x="390213" y="0"/>
                    </a:cubicBezTo>
                    <a:close/>
                  </a:path>
                </a:pathLst>
              </a:custGeom>
              <a:solidFill>
                <a:srgbClr val="642A0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77">
                  <a:defRPr/>
                </a:pPr>
                <a:endParaRPr lang="fr-FR" dirty="0">
                  <a:solidFill>
                    <a:srgbClr val="575757"/>
                  </a:solidFill>
                  <a:latin typeface="Segoe UI"/>
                </a:endParaRPr>
              </a:p>
            </p:txBody>
          </p:sp>
        </p:grpSp>
      </p:grpSp>
      <p:cxnSp>
        <p:nvCxnSpPr>
          <p:cNvPr id="212" name="Straight Connector 107">
            <a:extLst>
              <a:ext uri="{FF2B5EF4-FFF2-40B4-BE49-F238E27FC236}">
                <a16:creationId xmlns:a16="http://schemas.microsoft.com/office/drawing/2014/main" id="{1E4CB82C-1513-4F44-85DF-3C4D67801C1C}"/>
              </a:ext>
            </a:extLst>
          </p:cNvPr>
          <p:cNvCxnSpPr>
            <a:cxnSpLocks/>
          </p:cNvCxnSpPr>
          <p:nvPr/>
        </p:nvCxnSpPr>
        <p:spPr>
          <a:xfrm flipH="1">
            <a:off x="1295667" y="4516290"/>
            <a:ext cx="1209" cy="700476"/>
          </a:xfrm>
          <a:prstGeom prst="line">
            <a:avLst/>
          </a:prstGeom>
          <a:noFill/>
          <a:ln w="19050" cap="rnd" cmpd="sng" algn="ctr">
            <a:solidFill>
              <a:srgbClr val="E67D00"/>
            </a:solidFill>
            <a:prstDash val="solid"/>
            <a:round/>
          </a:ln>
          <a:effectLst/>
        </p:spPr>
      </p:cxnSp>
      <p:pic>
        <p:nvPicPr>
          <p:cNvPr id="213" name="Picture 24">
            <a:extLst>
              <a:ext uri="{FF2B5EF4-FFF2-40B4-BE49-F238E27FC236}">
                <a16:creationId xmlns:a16="http://schemas.microsoft.com/office/drawing/2014/main" id="{4EBA164C-348F-4CC9-8428-B7CE9FEA81D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63018" y="3634222"/>
            <a:ext cx="10880443" cy="59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4" name="Picture 24">
            <a:extLst>
              <a:ext uri="{FF2B5EF4-FFF2-40B4-BE49-F238E27FC236}">
                <a16:creationId xmlns:a16="http://schemas.microsoft.com/office/drawing/2014/main" id="{020F2592-ADBE-4943-9435-DBDD82219E2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36094" y="2361704"/>
            <a:ext cx="10204139" cy="70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" name="ee4pContent1">
            <a:extLst>
              <a:ext uri="{FF2B5EF4-FFF2-40B4-BE49-F238E27FC236}">
                <a16:creationId xmlns:a16="http://schemas.microsoft.com/office/drawing/2014/main" id="{56471923-EC08-96E7-5C2B-3271259DD507}"/>
              </a:ext>
            </a:extLst>
          </p:cNvPr>
          <p:cNvSpPr txBox="1"/>
          <p:nvPr/>
        </p:nvSpPr>
        <p:spPr>
          <a:xfrm>
            <a:off x="3333119" y="2493451"/>
            <a:ext cx="1879629" cy="93366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171450" indent="-171450"/>
            <a:r>
              <a:rPr lang="fr-FR" sz="900" dirty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-Développer des pipelines d'ingestion de données avec Apache </a:t>
            </a:r>
            <a:r>
              <a:rPr lang="fr-FR" sz="900" dirty="0" err="1" smtClean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NiFi</a:t>
            </a:r>
            <a:r>
              <a:rPr lang="fr-FR" sz="900" dirty="0" smtClean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pour Oracle DB. </a:t>
            </a:r>
          </a:p>
          <a:p>
            <a:pPr marL="171450" indent="-171450"/>
            <a:r>
              <a:rPr lang="fr-FR" sz="900" dirty="0" smtClean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-Écrire </a:t>
            </a:r>
            <a:r>
              <a:rPr lang="fr-FR" sz="900" dirty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 scripts Python pour l’ingestion des données. </a:t>
            </a:r>
            <a:endParaRPr lang="fr-FR" sz="900" dirty="0" smtClean="0">
              <a:solidFill>
                <a:srgbClr val="47140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/>
            <a:r>
              <a:rPr lang="fr-FR" sz="900" dirty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fr-FR" sz="900" dirty="0" smtClean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Configurer </a:t>
            </a:r>
            <a:r>
              <a:rPr lang="fr-FR" sz="900" dirty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Apache </a:t>
            </a:r>
            <a:r>
              <a:rPr lang="fr-FR" sz="900" dirty="0" err="1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Airflow</a:t>
            </a:r>
            <a:r>
              <a:rPr lang="fr-FR" sz="900" dirty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pour orchestrer les tâches d'ingestion. </a:t>
            </a:r>
            <a:r>
              <a:rPr lang="fr-FR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fr-FR" sz="9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fr-FR" sz="900" dirty="0">
              <a:solidFill>
                <a:srgbClr val="575757">
                  <a:lumMod val="10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16" name="ZoneTexte 48">
            <a:extLst>
              <a:ext uri="{FF2B5EF4-FFF2-40B4-BE49-F238E27FC236}">
                <a16:creationId xmlns:a16="http://schemas.microsoft.com/office/drawing/2014/main" id="{4A4611C8-94FA-F9ED-0BA0-1D707499DFAF}"/>
              </a:ext>
            </a:extLst>
          </p:cNvPr>
          <p:cNvSpPr txBox="1"/>
          <p:nvPr/>
        </p:nvSpPr>
        <p:spPr>
          <a:xfrm>
            <a:off x="1641657" y="3874216"/>
            <a:ext cx="12665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b="1" dirty="0" smtClean="0">
                <a:solidFill>
                  <a:srgbClr val="C55A11"/>
                </a:solidFill>
                <a:latin typeface="Garamond" panose="02020404030301010803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Docker Compose</a:t>
            </a:r>
          </a:p>
        </p:txBody>
      </p:sp>
      <p:sp>
        <p:nvSpPr>
          <p:cNvPr id="217" name="ZoneTexte 92">
            <a:extLst>
              <a:ext uri="{FF2B5EF4-FFF2-40B4-BE49-F238E27FC236}">
                <a16:creationId xmlns:a16="http://schemas.microsoft.com/office/drawing/2014/main" id="{6B139867-A7C1-DE43-3743-7109183B4D6F}"/>
              </a:ext>
            </a:extLst>
          </p:cNvPr>
          <p:cNvSpPr txBox="1"/>
          <p:nvPr/>
        </p:nvSpPr>
        <p:spPr>
          <a:xfrm>
            <a:off x="3321775" y="3735717"/>
            <a:ext cx="190231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95000"/>
            </a:pPr>
            <a:r>
              <a:rPr lang="fr-FR" sz="900" b="1" dirty="0" smtClean="0">
                <a:solidFill>
                  <a:srgbClr val="C55A11"/>
                </a:solidFill>
                <a:latin typeface="Garamond" panose="02020404030301010803" pitchFamily="18" charset="0"/>
              </a:rPr>
              <a:t>- Template d’Apache </a:t>
            </a:r>
            <a:r>
              <a:rPr lang="fr-FR" sz="900" b="1" dirty="0" err="1" smtClean="0">
                <a:solidFill>
                  <a:srgbClr val="C55A11"/>
                </a:solidFill>
                <a:latin typeface="Garamond" panose="02020404030301010803" pitchFamily="18" charset="0"/>
              </a:rPr>
              <a:t>Nifi</a:t>
            </a:r>
            <a:endParaRPr lang="fr-FR" sz="900" b="1" dirty="0">
              <a:solidFill>
                <a:srgbClr val="C55A11"/>
              </a:solidFill>
              <a:latin typeface="Garamond" panose="02020404030301010803" pitchFamily="18" charset="0"/>
            </a:endParaRPr>
          </a:p>
          <a:p>
            <a:pPr>
              <a:buSzPct val="95000"/>
            </a:pPr>
            <a:r>
              <a:rPr lang="fr-FR" sz="900" b="1" dirty="0" smtClean="0">
                <a:solidFill>
                  <a:srgbClr val="C55A11"/>
                </a:solidFill>
                <a:latin typeface="Garamond" panose="02020404030301010803" pitchFamily="18" charset="0"/>
              </a:rPr>
              <a:t>- Code source du script python</a:t>
            </a:r>
          </a:p>
          <a:p>
            <a:pPr>
              <a:buSzPct val="95000"/>
            </a:pPr>
            <a:r>
              <a:rPr lang="fr-FR" sz="900" b="1" dirty="0" smtClean="0">
                <a:solidFill>
                  <a:srgbClr val="C55A11"/>
                </a:solidFill>
                <a:latin typeface="Garamond" panose="02020404030301010803" pitchFamily="18" charset="0"/>
              </a:rPr>
              <a:t>- Code source des </a:t>
            </a:r>
            <a:r>
              <a:rPr lang="fr-FR" sz="900" b="1" dirty="0" err="1" smtClean="0">
                <a:solidFill>
                  <a:srgbClr val="C55A11"/>
                </a:solidFill>
                <a:latin typeface="Garamond" panose="02020404030301010803" pitchFamily="18" charset="0"/>
              </a:rPr>
              <a:t>Dags</a:t>
            </a:r>
            <a:r>
              <a:rPr lang="fr-FR" sz="900" b="1" dirty="0" smtClean="0">
                <a:solidFill>
                  <a:srgbClr val="C55A11"/>
                </a:solidFill>
                <a:latin typeface="Garamond" panose="02020404030301010803" pitchFamily="18" charset="0"/>
              </a:rPr>
              <a:t> </a:t>
            </a:r>
            <a:r>
              <a:rPr lang="fr-FR" sz="900" b="1" dirty="0" err="1" smtClean="0">
                <a:solidFill>
                  <a:srgbClr val="C55A11"/>
                </a:solidFill>
                <a:latin typeface="Garamond" panose="02020404030301010803" pitchFamily="18" charset="0"/>
              </a:rPr>
              <a:t>Airflow</a:t>
            </a:r>
            <a:endParaRPr lang="fr-FR" sz="900" dirty="0">
              <a:latin typeface="Garamond" panose="02020404030301010803" pitchFamily="18" charset="0"/>
            </a:endParaRPr>
          </a:p>
        </p:txBody>
      </p:sp>
      <p:sp>
        <p:nvSpPr>
          <p:cNvPr id="218" name="ZoneTexte 96">
            <a:extLst>
              <a:ext uri="{FF2B5EF4-FFF2-40B4-BE49-F238E27FC236}">
                <a16:creationId xmlns:a16="http://schemas.microsoft.com/office/drawing/2014/main" id="{A2C61C9C-6DB5-07FA-0115-6B553BE18738}"/>
              </a:ext>
            </a:extLst>
          </p:cNvPr>
          <p:cNvSpPr txBox="1"/>
          <p:nvPr/>
        </p:nvSpPr>
        <p:spPr>
          <a:xfrm>
            <a:off x="5390212" y="3666467"/>
            <a:ext cx="1743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b="1" dirty="0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- </a:t>
            </a:r>
            <a:r>
              <a:rPr lang="fr-FR" sz="900" b="1" dirty="0" err="1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Critè</a:t>
            </a:r>
            <a:r>
              <a:rPr lang="en-US" sz="900" b="1" dirty="0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res de </a:t>
            </a:r>
            <a:r>
              <a:rPr lang="en-US" sz="900" b="1" dirty="0" err="1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qualit</a:t>
            </a:r>
            <a:r>
              <a:rPr lang="fr-FR" sz="900" b="1" dirty="0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é de </a:t>
            </a:r>
            <a:r>
              <a:rPr lang="en-US" sz="900" b="1" dirty="0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m</a:t>
            </a:r>
            <a:r>
              <a:rPr lang="fr-FR" sz="900" b="1" dirty="0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é</a:t>
            </a:r>
            <a:r>
              <a:rPr lang="en-US" sz="900" b="1" dirty="0" err="1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tadonn</a:t>
            </a:r>
            <a:r>
              <a:rPr lang="fr-FR" sz="900" b="1" dirty="0" err="1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ées</a:t>
            </a:r>
            <a:r>
              <a:rPr lang="en-US" sz="900" b="1" dirty="0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900" b="1" dirty="0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- Code source </a:t>
            </a:r>
            <a:r>
              <a:rPr lang="en-US" sz="900" b="1" dirty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</a:t>
            </a:r>
            <a:r>
              <a:rPr lang="en-US" sz="900" b="1" dirty="0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u script de v</a:t>
            </a:r>
            <a:r>
              <a:rPr lang="fr-FR" sz="900" b="1" dirty="0" err="1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érification</a:t>
            </a:r>
            <a:r>
              <a:rPr lang="fr-FR" sz="900" b="1" dirty="0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19" name="Picture 24">
            <a:extLst>
              <a:ext uri="{FF2B5EF4-FFF2-40B4-BE49-F238E27FC236}">
                <a16:creationId xmlns:a16="http://schemas.microsoft.com/office/drawing/2014/main" id="{CF48C4C6-3881-8874-B032-22D26109DD1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29016" y="4357767"/>
            <a:ext cx="10880443" cy="12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0" name="Picture 24">
            <a:extLst>
              <a:ext uri="{FF2B5EF4-FFF2-40B4-BE49-F238E27FC236}">
                <a16:creationId xmlns:a16="http://schemas.microsoft.com/office/drawing/2014/main" id="{8D1A632B-4DD4-6411-11E7-2DF783016E3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80642" y="4596297"/>
            <a:ext cx="10823251" cy="124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" name="Picture 24">
            <a:extLst>
              <a:ext uri="{FF2B5EF4-FFF2-40B4-BE49-F238E27FC236}">
                <a16:creationId xmlns:a16="http://schemas.microsoft.com/office/drawing/2014/main" id="{CEA6096B-C425-9061-A306-4823432D0A9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16310" y="4872770"/>
            <a:ext cx="10823251" cy="101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2" name="TextBox 125">
            <a:extLst>
              <a:ext uri="{FF2B5EF4-FFF2-40B4-BE49-F238E27FC236}">
                <a16:creationId xmlns:a16="http://schemas.microsoft.com/office/drawing/2014/main" id="{B3D809CF-C627-3450-88CE-C23159757518}"/>
              </a:ext>
            </a:extLst>
          </p:cNvPr>
          <p:cNvSpPr txBox="1"/>
          <p:nvPr/>
        </p:nvSpPr>
        <p:spPr>
          <a:xfrm>
            <a:off x="297551" y="4331651"/>
            <a:ext cx="1175564" cy="27548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77">
              <a:buClr>
                <a:srgbClr val="575757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​"/>
              <a:defRPr/>
            </a:pPr>
            <a:r>
              <a:rPr lang="fr-FR" sz="1000" dirty="0">
                <a:solidFill>
                  <a:srgbClr val="E67D00"/>
                </a:solidFill>
                <a:latin typeface="Segoe UI"/>
              </a:rPr>
              <a:t>Date de début</a:t>
            </a:r>
          </a:p>
        </p:txBody>
      </p:sp>
      <p:sp>
        <p:nvSpPr>
          <p:cNvPr id="223" name="ee4pContent1">
            <a:extLst>
              <a:ext uri="{FF2B5EF4-FFF2-40B4-BE49-F238E27FC236}">
                <a16:creationId xmlns:a16="http://schemas.microsoft.com/office/drawing/2014/main" id="{C43EB990-3A87-EDB8-EC12-2425DE49733A}"/>
              </a:ext>
            </a:extLst>
          </p:cNvPr>
          <p:cNvSpPr txBox="1"/>
          <p:nvPr/>
        </p:nvSpPr>
        <p:spPr>
          <a:xfrm>
            <a:off x="1918901" y="4388396"/>
            <a:ext cx="989340" cy="12484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fr-FR" sz="900" dirty="0" smtClean="0"/>
              <a:t>06/02/2024 </a:t>
            </a:r>
            <a:endParaRPr lang="fr-FR" sz="900" dirty="0">
              <a:solidFill>
                <a:srgbClr val="575757">
                  <a:lumMod val="100000"/>
                </a:srgbClr>
              </a:solidFill>
              <a:latin typeface="Garamond" panose="02020404030301010803" pitchFamily="18" charset="0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24" name="ee4pContent1">
            <a:extLst>
              <a:ext uri="{FF2B5EF4-FFF2-40B4-BE49-F238E27FC236}">
                <a16:creationId xmlns:a16="http://schemas.microsoft.com/office/drawing/2014/main" id="{B45A182B-484B-7C3D-1F21-39C34FB032A5}"/>
              </a:ext>
            </a:extLst>
          </p:cNvPr>
          <p:cNvSpPr txBox="1"/>
          <p:nvPr/>
        </p:nvSpPr>
        <p:spPr>
          <a:xfrm>
            <a:off x="1918901" y="4647919"/>
            <a:ext cx="989340" cy="12484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>
              <a:buNone/>
            </a:pPr>
            <a:r>
              <a:rPr lang="fr-FR" sz="900" dirty="0" smtClean="0"/>
              <a:t>18/02/2024 </a:t>
            </a:r>
            <a:endParaRPr lang="fr-FR" sz="900" dirty="0">
              <a:solidFill>
                <a:srgbClr val="575757">
                  <a:lumMod val="100000"/>
                </a:srgbClr>
              </a:solidFill>
              <a:latin typeface="Garamond" panose="02020404030301010803" pitchFamily="18" charset="0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25" name="ee4pContent1">
            <a:extLst>
              <a:ext uri="{FF2B5EF4-FFF2-40B4-BE49-F238E27FC236}">
                <a16:creationId xmlns:a16="http://schemas.microsoft.com/office/drawing/2014/main" id="{B1259432-53EC-39F5-EA67-1774BCB30C70}"/>
              </a:ext>
            </a:extLst>
          </p:cNvPr>
          <p:cNvSpPr txBox="1"/>
          <p:nvPr/>
        </p:nvSpPr>
        <p:spPr>
          <a:xfrm>
            <a:off x="3870193" y="4427656"/>
            <a:ext cx="989340" cy="12484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>
              <a:buNone/>
            </a:pPr>
            <a:r>
              <a:rPr lang="fr-FR" sz="900" dirty="0" smtClean="0"/>
              <a:t>19/02/2024 </a:t>
            </a:r>
            <a:endParaRPr lang="fr-FR" sz="900" dirty="0">
              <a:solidFill>
                <a:srgbClr val="575757">
                  <a:lumMod val="100000"/>
                </a:srgbClr>
              </a:solidFill>
              <a:latin typeface="Garamond" panose="02020404030301010803" pitchFamily="18" charset="0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26" name="ee4pContent1">
            <a:extLst>
              <a:ext uri="{FF2B5EF4-FFF2-40B4-BE49-F238E27FC236}">
                <a16:creationId xmlns:a16="http://schemas.microsoft.com/office/drawing/2014/main" id="{950EF0AB-B985-ADDB-272F-9FECAFB52CA6}"/>
              </a:ext>
            </a:extLst>
          </p:cNvPr>
          <p:cNvSpPr txBox="1"/>
          <p:nvPr/>
        </p:nvSpPr>
        <p:spPr>
          <a:xfrm>
            <a:off x="3855206" y="4668297"/>
            <a:ext cx="989340" cy="12484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>
              <a:buNone/>
            </a:pPr>
            <a:r>
              <a:rPr lang="fr-FR" sz="900" dirty="0" smtClean="0"/>
              <a:t>05/03/2024 </a:t>
            </a:r>
            <a:endParaRPr lang="fr-FR" sz="900" dirty="0">
              <a:solidFill>
                <a:srgbClr val="575757">
                  <a:lumMod val="100000"/>
                </a:srgbClr>
              </a:solidFill>
              <a:latin typeface="Garamond" panose="02020404030301010803" pitchFamily="18" charset="0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27" name="ee4pContent1">
            <a:extLst>
              <a:ext uri="{FF2B5EF4-FFF2-40B4-BE49-F238E27FC236}">
                <a16:creationId xmlns:a16="http://schemas.microsoft.com/office/drawing/2014/main" id="{05854FBF-AA4A-0A0E-D3F8-DCD6F5FBAD60}"/>
              </a:ext>
            </a:extLst>
          </p:cNvPr>
          <p:cNvSpPr txBox="1"/>
          <p:nvPr/>
        </p:nvSpPr>
        <p:spPr>
          <a:xfrm>
            <a:off x="5817264" y="4452840"/>
            <a:ext cx="989340" cy="12484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fr-FR" sz="900" dirty="0" smtClean="0"/>
              <a:t>06/03/2024 </a:t>
            </a:r>
            <a:endParaRPr lang="fr-FR" sz="900" dirty="0">
              <a:solidFill>
                <a:srgbClr val="575757">
                  <a:lumMod val="100000"/>
                </a:srgbClr>
              </a:solidFill>
              <a:latin typeface="Garamond" panose="02020404030301010803" pitchFamily="18" charset="0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28" name="ee4pContent1">
            <a:extLst>
              <a:ext uri="{FF2B5EF4-FFF2-40B4-BE49-F238E27FC236}">
                <a16:creationId xmlns:a16="http://schemas.microsoft.com/office/drawing/2014/main" id="{8268E328-4A92-DC66-3E8A-7A186FF97B37}"/>
              </a:ext>
            </a:extLst>
          </p:cNvPr>
          <p:cNvSpPr txBox="1"/>
          <p:nvPr/>
        </p:nvSpPr>
        <p:spPr>
          <a:xfrm>
            <a:off x="5817264" y="4693228"/>
            <a:ext cx="989340" cy="12484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fr-FR" sz="900" dirty="0" smtClean="0"/>
              <a:t>24/03/2024 </a:t>
            </a:r>
            <a:endParaRPr lang="fr-FR" sz="900" dirty="0">
              <a:solidFill>
                <a:srgbClr val="575757">
                  <a:lumMod val="100000"/>
                </a:srgbClr>
              </a:solidFill>
              <a:latin typeface="Garamond" panose="02020404030301010803" pitchFamily="18" charset="0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29" name="ee4pContent1">
            <a:extLst>
              <a:ext uri="{FF2B5EF4-FFF2-40B4-BE49-F238E27FC236}">
                <a16:creationId xmlns:a16="http://schemas.microsoft.com/office/drawing/2014/main" id="{7133D87C-83C2-41C9-FCA3-92795DE96D23}"/>
              </a:ext>
            </a:extLst>
          </p:cNvPr>
          <p:cNvSpPr txBox="1"/>
          <p:nvPr/>
        </p:nvSpPr>
        <p:spPr>
          <a:xfrm>
            <a:off x="1829050" y="4930964"/>
            <a:ext cx="989340" cy="12484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228594"/>
            <a:r>
              <a:rPr lang="fr-FR" sz="900" b="1" dirty="0">
                <a:solidFill>
                  <a:srgbClr val="00B050"/>
                </a:solidFill>
                <a:latin typeface="Garamond" panose="02020404030301010803" pitchFamily="18" charset="0"/>
                <a:cs typeface="Segoe UI" panose="020B0502040204020203" pitchFamily="34" charset="0"/>
                <a:sym typeface="Segoe UI" panose="020B0502040204020203" pitchFamily="34" charset="0"/>
              </a:rPr>
              <a:t>100 %</a:t>
            </a:r>
          </a:p>
        </p:txBody>
      </p:sp>
      <p:sp>
        <p:nvSpPr>
          <p:cNvPr id="230" name="ee4pContent1">
            <a:extLst>
              <a:ext uri="{FF2B5EF4-FFF2-40B4-BE49-F238E27FC236}">
                <a16:creationId xmlns:a16="http://schemas.microsoft.com/office/drawing/2014/main" id="{F664E150-DE53-35B2-82C5-8F470263BE74}"/>
              </a:ext>
            </a:extLst>
          </p:cNvPr>
          <p:cNvSpPr txBox="1"/>
          <p:nvPr/>
        </p:nvSpPr>
        <p:spPr>
          <a:xfrm>
            <a:off x="3855206" y="4917861"/>
            <a:ext cx="989340" cy="12484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228594"/>
            <a:r>
              <a:rPr lang="fr-FR" sz="900" b="1" dirty="0">
                <a:solidFill>
                  <a:srgbClr val="00B050"/>
                </a:solidFill>
                <a:latin typeface="Garamond" panose="02020404030301010803" pitchFamily="18" charset="0"/>
                <a:cs typeface="Segoe UI" panose="020B0502040204020203" pitchFamily="34" charset="0"/>
                <a:sym typeface="Segoe UI" panose="020B0502040204020203" pitchFamily="34" charset="0"/>
              </a:rPr>
              <a:t>100 %</a:t>
            </a:r>
          </a:p>
        </p:txBody>
      </p:sp>
      <p:sp>
        <p:nvSpPr>
          <p:cNvPr id="231" name="ee4pContent1">
            <a:extLst>
              <a:ext uri="{FF2B5EF4-FFF2-40B4-BE49-F238E27FC236}">
                <a16:creationId xmlns:a16="http://schemas.microsoft.com/office/drawing/2014/main" id="{A757834B-D7EA-5BC2-5311-6CBBFD9C4983}"/>
              </a:ext>
            </a:extLst>
          </p:cNvPr>
          <p:cNvSpPr txBox="1"/>
          <p:nvPr/>
        </p:nvSpPr>
        <p:spPr>
          <a:xfrm>
            <a:off x="5818120" y="4910755"/>
            <a:ext cx="989340" cy="12484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228594"/>
            <a:r>
              <a:rPr lang="fr-FR" sz="900" b="1" dirty="0">
                <a:solidFill>
                  <a:srgbClr val="00B050"/>
                </a:solidFill>
                <a:latin typeface="Garamond" panose="02020404030301010803" pitchFamily="18" charset="0"/>
                <a:cs typeface="Segoe UI" panose="020B0502040204020203" pitchFamily="34" charset="0"/>
                <a:sym typeface="Segoe UI" panose="020B0502040204020203" pitchFamily="34" charset="0"/>
              </a:rPr>
              <a:t>100 %</a:t>
            </a:r>
          </a:p>
        </p:txBody>
      </p:sp>
      <p:sp>
        <p:nvSpPr>
          <p:cNvPr id="232" name="ee4pContent1">
            <a:extLst>
              <a:ext uri="{FF2B5EF4-FFF2-40B4-BE49-F238E27FC236}">
                <a16:creationId xmlns:a16="http://schemas.microsoft.com/office/drawing/2014/main" id="{D408EAD8-6BEF-56B7-25F8-A58B8FF4F894}"/>
              </a:ext>
            </a:extLst>
          </p:cNvPr>
          <p:cNvSpPr txBox="1"/>
          <p:nvPr/>
        </p:nvSpPr>
        <p:spPr>
          <a:xfrm>
            <a:off x="7599884" y="2099238"/>
            <a:ext cx="1451947" cy="138499"/>
          </a:xfrm>
          <a:prstGeom prst="rect">
            <a:avLst/>
          </a:prstGeom>
          <a:noFill/>
          <a:ln cap="rnd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algn="ctr">
              <a:spcAft>
                <a:spcPts val="956"/>
              </a:spcAft>
              <a:buClr>
                <a:srgbClr val="575757">
                  <a:lumMod val="100000"/>
                </a:srgbClr>
              </a:buClr>
              <a:buSzPct val="100000"/>
              <a:defRPr/>
            </a:pPr>
            <a:r>
              <a:rPr lang="fr-FR" sz="900" spc="-32" dirty="0">
                <a:solidFill>
                  <a:srgbClr val="E67D00"/>
                </a:solidFill>
                <a:latin typeface="Segoe UI"/>
                <a:cs typeface="Segoe UI" panose="020B0502040204020203" pitchFamily="34" charset="0"/>
                <a:sym typeface="Segoe UI" panose="020B0502040204020203" pitchFamily="34" charset="0"/>
              </a:rPr>
              <a:t>Détection des anomalies</a:t>
            </a:r>
          </a:p>
        </p:txBody>
      </p:sp>
      <p:sp>
        <p:nvSpPr>
          <p:cNvPr id="233" name="ee4pContent1">
            <a:extLst>
              <a:ext uri="{FF2B5EF4-FFF2-40B4-BE49-F238E27FC236}">
                <a16:creationId xmlns:a16="http://schemas.microsoft.com/office/drawing/2014/main" id="{9338F406-A1C7-6C60-E1B8-527382E29BE5}"/>
              </a:ext>
            </a:extLst>
          </p:cNvPr>
          <p:cNvSpPr txBox="1"/>
          <p:nvPr/>
        </p:nvSpPr>
        <p:spPr>
          <a:xfrm>
            <a:off x="10011398" y="2029451"/>
            <a:ext cx="1510021" cy="276999"/>
          </a:xfrm>
          <a:prstGeom prst="rect">
            <a:avLst/>
          </a:prstGeom>
          <a:noFill/>
          <a:ln cap="rnd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algn="ctr">
              <a:spcAft>
                <a:spcPts val="956"/>
              </a:spcAft>
              <a:buClr>
                <a:srgbClr val="575757">
                  <a:lumMod val="100000"/>
                </a:srgbClr>
              </a:buClr>
              <a:buSzPct val="100000"/>
              <a:defRPr/>
            </a:pPr>
            <a:r>
              <a:rPr lang="fr-FR" sz="900" dirty="0">
                <a:solidFill>
                  <a:srgbClr val="E67D00"/>
                </a:solidFill>
                <a:latin typeface="Segoe UI"/>
                <a:cs typeface="Segoe UI" panose="020B0502040204020203" pitchFamily="34" charset="0"/>
                <a:sym typeface="Segoe UI" panose="020B0502040204020203" pitchFamily="34" charset="0"/>
              </a:rPr>
              <a:t>Résumé des logs et développement du </a:t>
            </a:r>
            <a:r>
              <a:rPr lang="fr-FR" sz="900" dirty="0" err="1">
                <a:solidFill>
                  <a:srgbClr val="E67D00"/>
                </a:solidFill>
                <a:latin typeface="Segoe UI"/>
                <a:cs typeface="Segoe UI" panose="020B0502040204020203" pitchFamily="34" charset="0"/>
                <a:sym typeface="Segoe UI" panose="020B0502040204020203" pitchFamily="34" charset="0"/>
              </a:rPr>
              <a:t>chatbot</a:t>
            </a:r>
            <a:endParaRPr lang="fr-FR" sz="900" dirty="0">
              <a:solidFill>
                <a:srgbClr val="E67D00"/>
              </a:solidFill>
              <a:latin typeface="Segoe UI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34" name="ZoneTexte 150">
            <a:extLst>
              <a:ext uri="{FF2B5EF4-FFF2-40B4-BE49-F238E27FC236}">
                <a16:creationId xmlns:a16="http://schemas.microsoft.com/office/drawing/2014/main" id="{7D613BDE-5932-2B4F-345A-1882AE24F919}"/>
              </a:ext>
            </a:extLst>
          </p:cNvPr>
          <p:cNvSpPr txBox="1"/>
          <p:nvPr/>
        </p:nvSpPr>
        <p:spPr>
          <a:xfrm>
            <a:off x="7676751" y="3666467"/>
            <a:ext cx="1447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b="1" dirty="0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- Code source.</a:t>
            </a:r>
          </a:p>
          <a:p>
            <a:r>
              <a:rPr lang="fr-FR" sz="900" b="1" dirty="0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- UI pour la de</a:t>
            </a:r>
            <a:r>
              <a:rPr lang="en-US" sz="900" b="1" dirty="0" err="1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tection</a:t>
            </a:r>
            <a:r>
              <a:rPr lang="en-US" sz="900" b="1" dirty="0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des anomalies.</a:t>
            </a:r>
            <a:endParaRPr lang="fr-FR" sz="900" b="1" dirty="0" smtClean="0">
              <a:solidFill>
                <a:srgbClr val="C55A1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r>
              <a:rPr lang="fr-FR" sz="900" b="1" dirty="0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- Tableau de bord.</a:t>
            </a:r>
            <a:endParaRPr lang="fr-FR" sz="9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35" name="Picture 2" descr="Date Icon Png #205497 - Free Icons Library">
            <a:extLst>
              <a:ext uri="{FF2B5EF4-FFF2-40B4-BE49-F238E27FC236}">
                <a16:creationId xmlns:a16="http://schemas.microsoft.com/office/drawing/2014/main" id="{FFA07441-9A62-CF74-EB8D-A82F6F000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7" y="4331093"/>
            <a:ext cx="256677" cy="25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6" name="TextBox 125">
            <a:extLst>
              <a:ext uri="{FF2B5EF4-FFF2-40B4-BE49-F238E27FC236}">
                <a16:creationId xmlns:a16="http://schemas.microsoft.com/office/drawing/2014/main" id="{FA5601A6-BE85-279B-D53E-F0C67907C350}"/>
              </a:ext>
            </a:extLst>
          </p:cNvPr>
          <p:cNvSpPr txBox="1"/>
          <p:nvPr/>
        </p:nvSpPr>
        <p:spPr>
          <a:xfrm>
            <a:off x="305233" y="4634715"/>
            <a:ext cx="803687" cy="273033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77">
              <a:buClr>
                <a:srgbClr val="575757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​"/>
              <a:defRPr/>
            </a:pPr>
            <a:r>
              <a:rPr lang="fr-FR" sz="1051" dirty="0">
                <a:solidFill>
                  <a:srgbClr val="E67D00"/>
                </a:solidFill>
                <a:latin typeface="Segoe UI"/>
              </a:rPr>
              <a:t>Date de fin</a:t>
            </a:r>
          </a:p>
        </p:txBody>
      </p:sp>
      <p:sp>
        <p:nvSpPr>
          <p:cNvPr id="237" name="ee4pContent1">
            <a:extLst>
              <a:ext uri="{FF2B5EF4-FFF2-40B4-BE49-F238E27FC236}">
                <a16:creationId xmlns:a16="http://schemas.microsoft.com/office/drawing/2014/main" id="{6255451D-984F-2053-A339-03F59D46028D}"/>
              </a:ext>
            </a:extLst>
          </p:cNvPr>
          <p:cNvSpPr txBox="1"/>
          <p:nvPr/>
        </p:nvSpPr>
        <p:spPr>
          <a:xfrm>
            <a:off x="8040018" y="4425575"/>
            <a:ext cx="989340" cy="12484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fr-FR" sz="900" dirty="0" smtClean="0"/>
              <a:t>28/03/2024 </a:t>
            </a:r>
            <a:endParaRPr lang="fr-FR" sz="900" dirty="0">
              <a:solidFill>
                <a:srgbClr val="575757">
                  <a:lumMod val="100000"/>
                </a:srgbClr>
              </a:solidFill>
              <a:latin typeface="Garamond" panose="02020404030301010803" pitchFamily="18" charset="0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38" name="ee4pContent1">
            <a:extLst>
              <a:ext uri="{FF2B5EF4-FFF2-40B4-BE49-F238E27FC236}">
                <a16:creationId xmlns:a16="http://schemas.microsoft.com/office/drawing/2014/main" id="{1A45AC2F-1402-BCCB-052D-D91E4B75B4DC}"/>
              </a:ext>
            </a:extLst>
          </p:cNvPr>
          <p:cNvSpPr txBox="1"/>
          <p:nvPr/>
        </p:nvSpPr>
        <p:spPr>
          <a:xfrm>
            <a:off x="8030946" y="4722345"/>
            <a:ext cx="989340" cy="12484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>
              <a:buNone/>
            </a:pPr>
            <a:r>
              <a:rPr lang="fr-FR" sz="900" dirty="0"/>
              <a:t>2</a:t>
            </a:r>
            <a:r>
              <a:rPr lang="fr-FR" sz="900" dirty="0" smtClean="0"/>
              <a:t>5/04/2024 </a:t>
            </a:r>
            <a:endParaRPr lang="fr-FR" sz="900" dirty="0">
              <a:solidFill>
                <a:srgbClr val="575757">
                  <a:lumMod val="100000"/>
                </a:srgbClr>
              </a:solidFill>
              <a:latin typeface="Garamond" panose="02020404030301010803" pitchFamily="18" charset="0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39" name="ee4pContent1">
            <a:extLst>
              <a:ext uri="{FF2B5EF4-FFF2-40B4-BE49-F238E27FC236}">
                <a16:creationId xmlns:a16="http://schemas.microsoft.com/office/drawing/2014/main" id="{8F1E43F7-6D7E-6331-813D-B68327D7BE97}"/>
              </a:ext>
            </a:extLst>
          </p:cNvPr>
          <p:cNvSpPr txBox="1"/>
          <p:nvPr/>
        </p:nvSpPr>
        <p:spPr>
          <a:xfrm>
            <a:off x="8030946" y="4900932"/>
            <a:ext cx="989340" cy="12484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228594"/>
            <a:r>
              <a:rPr lang="fr-FR" sz="900" b="1" dirty="0">
                <a:solidFill>
                  <a:srgbClr val="00B050"/>
                </a:solidFill>
                <a:latin typeface="Garamond" panose="02020404030301010803" pitchFamily="18" charset="0"/>
                <a:cs typeface="Segoe UI" panose="020B0502040204020203" pitchFamily="34" charset="0"/>
                <a:sym typeface="Segoe UI" panose="020B0502040204020203" pitchFamily="34" charset="0"/>
              </a:rPr>
              <a:t>100 %</a:t>
            </a:r>
          </a:p>
        </p:txBody>
      </p:sp>
      <p:sp>
        <p:nvSpPr>
          <p:cNvPr id="240" name="ee4pContent1">
            <a:extLst>
              <a:ext uri="{FF2B5EF4-FFF2-40B4-BE49-F238E27FC236}">
                <a16:creationId xmlns:a16="http://schemas.microsoft.com/office/drawing/2014/main" id="{D9D4C99B-DDCE-3550-4BCF-E716A8E6FCE3}"/>
              </a:ext>
            </a:extLst>
          </p:cNvPr>
          <p:cNvSpPr txBox="1"/>
          <p:nvPr/>
        </p:nvSpPr>
        <p:spPr>
          <a:xfrm>
            <a:off x="10174548" y="4432117"/>
            <a:ext cx="989340" cy="12484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fr-FR" sz="900" dirty="0" smtClean="0"/>
              <a:t>27/04/2024 </a:t>
            </a:r>
            <a:endParaRPr lang="fr-FR" sz="900" dirty="0">
              <a:solidFill>
                <a:srgbClr val="575757">
                  <a:lumMod val="100000"/>
                </a:srgbClr>
              </a:solidFill>
              <a:latin typeface="Garamond" panose="02020404030301010803" pitchFamily="18" charset="0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41" name="ee4pContent1">
            <a:extLst>
              <a:ext uri="{FF2B5EF4-FFF2-40B4-BE49-F238E27FC236}">
                <a16:creationId xmlns:a16="http://schemas.microsoft.com/office/drawing/2014/main" id="{B9AE0603-2DA8-6AC0-E9D0-1B95D41BA1A8}"/>
              </a:ext>
            </a:extLst>
          </p:cNvPr>
          <p:cNvSpPr txBox="1"/>
          <p:nvPr/>
        </p:nvSpPr>
        <p:spPr>
          <a:xfrm>
            <a:off x="10174548" y="4692324"/>
            <a:ext cx="989340" cy="12484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>
              <a:buNone/>
            </a:pPr>
            <a:r>
              <a:rPr lang="fr-FR" sz="900" dirty="0" smtClean="0"/>
              <a:t>17/05/2024 </a:t>
            </a:r>
            <a:endParaRPr lang="fr-FR" sz="900" dirty="0">
              <a:solidFill>
                <a:srgbClr val="575757">
                  <a:lumMod val="100000"/>
                </a:srgbClr>
              </a:solidFill>
              <a:latin typeface="Garamond" panose="02020404030301010803" pitchFamily="18" charset="0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42" name="TextBox 125">
            <a:extLst>
              <a:ext uri="{FF2B5EF4-FFF2-40B4-BE49-F238E27FC236}">
                <a16:creationId xmlns:a16="http://schemas.microsoft.com/office/drawing/2014/main" id="{446B3B44-4DDF-FE50-797B-A6F7447EB515}"/>
              </a:ext>
            </a:extLst>
          </p:cNvPr>
          <p:cNvSpPr txBox="1"/>
          <p:nvPr/>
        </p:nvSpPr>
        <p:spPr>
          <a:xfrm>
            <a:off x="297551" y="4916874"/>
            <a:ext cx="1078764" cy="26466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77">
              <a:buClr>
                <a:srgbClr val="575757">
                  <a:lumMod val="100000"/>
                </a:srgbClr>
              </a:buClr>
              <a:buSzPct val="100000"/>
              <a:defRPr/>
            </a:pPr>
            <a:r>
              <a:rPr lang="fr-FR" sz="1051" dirty="0" smtClean="0">
                <a:solidFill>
                  <a:srgbClr val="E67D00"/>
                </a:solidFill>
                <a:latin typeface="Segoe UI"/>
              </a:rPr>
              <a:t>d’avancement</a:t>
            </a:r>
            <a:endParaRPr lang="fr-FR" sz="1051" dirty="0">
              <a:solidFill>
                <a:srgbClr val="E67D00"/>
              </a:solidFill>
              <a:latin typeface="Segoe UI"/>
            </a:endParaRPr>
          </a:p>
        </p:txBody>
      </p:sp>
      <p:pic>
        <p:nvPicPr>
          <p:cNvPr id="243" name="Picture 4" descr="Icône de vecteur de pourcentage 376701 Art vectoriel chez Vecteezy">
            <a:extLst>
              <a:ext uri="{FF2B5EF4-FFF2-40B4-BE49-F238E27FC236}">
                <a16:creationId xmlns:a16="http://schemas.microsoft.com/office/drawing/2014/main" id="{A9C5D97F-83C6-5835-E91B-1E0BA8ECB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4" y="4908191"/>
            <a:ext cx="182309" cy="27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4" name="ee4pHeader2">
            <a:extLst>
              <a:ext uri="{FF2B5EF4-FFF2-40B4-BE49-F238E27FC236}">
                <a16:creationId xmlns:a16="http://schemas.microsoft.com/office/drawing/2014/main" id="{ACE54257-C5FA-442C-BDDF-256D7D063F3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3461541" y="1654465"/>
            <a:ext cx="3609105" cy="323556"/>
          </a:xfrm>
          <a:prstGeom prst="chevron">
            <a:avLst>
              <a:gd name="adj" fmla="val 88556"/>
            </a:avLst>
          </a:prstGeom>
          <a:solidFill>
            <a:srgbClr val="E67D00"/>
          </a:solidFill>
          <a:ln w="38100" cap="rnd" algn="ctr">
            <a:noFill/>
            <a:round/>
            <a:headEnd/>
            <a:tailEnd/>
          </a:ln>
        </p:spPr>
        <p:txBody>
          <a:bodyPr lIns="457200" tIns="0" rIns="0" bIns="0" anchor="ctr" anchorCtr="0"/>
          <a:lstStyle/>
          <a:p>
            <a:pPr defTabSz="914377" eaLnBrk="0" hangingPunct="0">
              <a:defRPr/>
            </a:pPr>
            <a:r>
              <a:rPr lang="fr-FR" sz="1300" b="1" dirty="0">
                <a:solidFill>
                  <a:prstClr val="white"/>
                </a:solidFill>
                <a:latin typeface="Segoe UI"/>
                <a:sym typeface="Trebuchet MS" panose="020B0603020202020204" pitchFamily="34" charset="0"/>
              </a:rPr>
              <a:t> </a:t>
            </a:r>
            <a:r>
              <a:rPr lang="fr-FR" sz="1300" b="1" dirty="0" smtClean="0">
                <a:solidFill>
                  <a:prstClr val="white"/>
                </a:solidFill>
                <a:latin typeface="Segoe UI"/>
                <a:sym typeface="Trebuchet MS" panose="020B0603020202020204" pitchFamily="34" charset="0"/>
              </a:rPr>
              <a:t>                Sprint 2</a:t>
            </a:r>
            <a:endParaRPr lang="fr-FR" sz="1300" b="1" dirty="0">
              <a:solidFill>
                <a:prstClr val="white"/>
              </a:solidFill>
              <a:latin typeface="Segoe UI"/>
              <a:sym typeface="Trebuchet MS" panose="020B0603020202020204" pitchFamily="34" charset="0"/>
            </a:endParaRPr>
          </a:p>
        </p:txBody>
      </p:sp>
      <p:sp>
        <p:nvSpPr>
          <p:cNvPr id="245" name="ee4pHeader2">
            <a:extLst>
              <a:ext uri="{FF2B5EF4-FFF2-40B4-BE49-F238E27FC236}">
                <a16:creationId xmlns:a16="http://schemas.microsoft.com/office/drawing/2014/main" id="{ACE54257-C5FA-442C-BDDF-256D7D063F3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7231860" y="1667984"/>
            <a:ext cx="2154375" cy="321082"/>
          </a:xfrm>
          <a:prstGeom prst="chevron">
            <a:avLst>
              <a:gd name="adj" fmla="val 88556"/>
            </a:avLst>
          </a:prstGeom>
          <a:solidFill>
            <a:srgbClr val="E67D00"/>
          </a:solidFill>
          <a:ln w="38100" cap="rnd" algn="ctr">
            <a:noFill/>
            <a:round/>
            <a:headEnd/>
            <a:tailEnd/>
          </a:ln>
        </p:spPr>
        <p:txBody>
          <a:bodyPr lIns="457200" tIns="0" rIns="0" bIns="0" anchor="ctr" anchorCtr="0"/>
          <a:lstStyle/>
          <a:p>
            <a:pPr defTabSz="914377" eaLnBrk="0" hangingPunct="0">
              <a:defRPr/>
            </a:pPr>
            <a:r>
              <a:rPr lang="fr-FR" sz="1300" b="1" dirty="0" smtClean="0">
                <a:solidFill>
                  <a:prstClr val="white"/>
                </a:solidFill>
                <a:latin typeface="Segoe UI"/>
                <a:sym typeface="Trebuchet MS" panose="020B0603020202020204" pitchFamily="34" charset="0"/>
              </a:rPr>
              <a:t> Sprint 3              </a:t>
            </a:r>
            <a:endParaRPr lang="fr-FR" sz="1300" b="1" dirty="0">
              <a:solidFill>
                <a:prstClr val="white"/>
              </a:solidFill>
              <a:latin typeface="Segoe UI"/>
              <a:sym typeface="Trebuchet MS" panose="020B0603020202020204" pitchFamily="34" charset="0"/>
            </a:endParaRPr>
          </a:p>
        </p:txBody>
      </p:sp>
      <p:sp>
        <p:nvSpPr>
          <p:cNvPr id="246" name="ee4pHeader2">
            <a:extLst>
              <a:ext uri="{FF2B5EF4-FFF2-40B4-BE49-F238E27FC236}">
                <a16:creationId xmlns:a16="http://schemas.microsoft.com/office/drawing/2014/main" id="{ACE54257-C5FA-442C-BDDF-256D7D063F3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9560584" y="1657879"/>
            <a:ext cx="2154375" cy="321082"/>
          </a:xfrm>
          <a:prstGeom prst="chevron">
            <a:avLst>
              <a:gd name="adj" fmla="val 88556"/>
            </a:avLst>
          </a:prstGeom>
          <a:solidFill>
            <a:srgbClr val="E67D00"/>
          </a:solidFill>
          <a:ln w="38100" cap="rnd" algn="ctr">
            <a:noFill/>
            <a:round/>
            <a:headEnd/>
            <a:tailEnd/>
          </a:ln>
        </p:spPr>
        <p:txBody>
          <a:bodyPr lIns="457200" tIns="0" rIns="0" bIns="0" anchor="ctr" anchorCtr="0"/>
          <a:lstStyle/>
          <a:p>
            <a:pPr defTabSz="914377" eaLnBrk="0" hangingPunct="0">
              <a:defRPr/>
            </a:pPr>
            <a:r>
              <a:rPr lang="fr-FR" sz="1300" b="1" dirty="0" smtClean="0">
                <a:solidFill>
                  <a:prstClr val="white"/>
                </a:solidFill>
                <a:latin typeface="Segoe UI"/>
                <a:sym typeface="Trebuchet MS" panose="020B0603020202020204" pitchFamily="34" charset="0"/>
              </a:rPr>
              <a:t> Sprint 4              </a:t>
            </a:r>
            <a:endParaRPr lang="fr-FR" sz="1300" b="1" dirty="0">
              <a:solidFill>
                <a:prstClr val="white"/>
              </a:solidFill>
              <a:latin typeface="Segoe UI"/>
              <a:sym typeface="Trebuchet MS" panose="020B0603020202020204" pitchFamily="34" charset="0"/>
            </a:endParaRPr>
          </a:p>
        </p:txBody>
      </p:sp>
      <p:sp>
        <p:nvSpPr>
          <p:cNvPr id="247" name="ee4pContent1">
            <a:extLst>
              <a:ext uri="{FF2B5EF4-FFF2-40B4-BE49-F238E27FC236}">
                <a16:creationId xmlns:a16="http://schemas.microsoft.com/office/drawing/2014/main" id="{56471923-EC08-96E7-5C2B-3271259DD507}"/>
              </a:ext>
            </a:extLst>
          </p:cNvPr>
          <p:cNvSpPr txBox="1"/>
          <p:nvPr/>
        </p:nvSpPr>
        <p:spPr>
          <a:xfrm>
            <a:off x="5156882" y="2493450"/>
            <a:ext cx="1852935" cy="144576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171450" indent="-171450"/>
            <a:r>
              <a:rPr lang="fr-FR" sz="900" dirty="0" smtClean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-Définir </a:t>
            </a:r>
            <a:r>
              <a:rPr lang="fr-FR" sz="900" dirty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les critères de qualité des métadonnées</a:t>
            </a:r>
            <a:r>
              <a:rPr lang="fr-FR" sz="900" dirty="0" smtClean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171450" indent="-171450"/>
            <a:r>
              <a:rPr lang="fr-FR" sz="900" dirty="0" smtClean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-Développer </a:t>
            </a:r>
            <a:r>
              <a:rPr lang="fr-FR" sz="900" dirty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 scripts Python </a:t>
            </a:r>
            <a:r>
              <a:rPr lang="fr-FR" sz="900" dirty="0" smtClean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pour vérifier </a:t>
            </a:r>
            <a:r>
              <a:rPr lang="fr-FR" sz="900" dirty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 qualité des métadonnées. </a:t>
            </a:r>
            <a:endParaRPr lang="fr-FR" sz="900" dirty="0" smtClean="0">
              <a:solidFill>
                <a:srgbClr val="47140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/>
            <a:r>
              <a:rPr lang="fr-FR" sz="900" dirty="0" smtClean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-Créer </a:t>
            </a:r>
            <a:r>
              <a:rPr lang="fr-FR" sz="900" dirty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 rapports de qualité des métadonnées.</a:t>
            </a:r>
            <a:endParaRPr lang="fr-FR" sz="900" dirty="0">
              <a:solidFill>
                <a:srgbClr val="575757">
                  <a:lumMod val="10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48" name="ee4pContent1">
            <a:extLst>
              <a:ext uri="{FF2B5EF4-FFF2-40B4-BE49-F238E27FC236}">
                <a16:creationId xmlns:a16="http://schemas.microsoft.com/office/drawing/2014/main" id="{56471923-EC08-96E7-5C2B-3271259DD507}"/>
              </a:ext>
            </a:extLst>
          </p:cNvPr>
          <p:cNvSpPr txBox="1"/>
          <p:nvPr/>
        </p:nvSpPr>
        <p:spPr>
          <a:xfrm>
            <a:off x="7470217" y="2487346"/>
            <a:ext cx="1852935" cy="110784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171450" indent="-171450"/>
            <a:r>
              <a:rPr lang="fr-FR" sz="900" dirty="0" smtClean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-Utiliser </a:t>
            </a:r>
            <a:r>
              <a:rPr lang="fr-FR" sz="900" dirty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 </a:t>
            </a:r>
            <a:r>
              <a:rPr lang="fr-FR" sz="900" dirty="0" smtClean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LLM </a:t>
            </a:r>
            <a:r>
              <a:rPr lang="fr-FR" sz="900" dirty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pour la détection des anomalies. </a:t>
            </a:r>
            <a:endParaRPr lang="fr-FR" sz="900" dirty="0" smtClean="0">
              <a:solidFill>
                <a:srgbClr val="47140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/>
            <a:r>
              <a:rPr lang="fr-FR" sz="900" dirty="0" smtClean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-Développer </a:t>
            </a:r>
            <a:r>
              <a:rPr lang="fr-FR" sz="900" dirty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 tableau de bord pour la visualisation des anomalies et de la qualité des métadonnées. </a:t>
            </a:r>
            <a:r>
              <a:rPr lang="fr-FR" sz="900" dirty="0" smtClean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-Intégrer </a:t>
            </a:r>
            <a:r>
              <a:rPr lang="fr-FR" sz="900" dirty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 tableau de bord avec les outils existants.</a:t>
            </a:r>
            <a:endParaRPr lang="fr-FR" sz="900" dirty="0">
              <a:solidFill>
                <a:srgbClr val="575757">
                  <a:lumMod val="10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49" name="ee4pContent1">
            <a:extLst>
              <a:ext uri="{FF2B5EF4-FFF2-40B4-BE49-F238E27FC236}">
                <a16:creationId xmlns:a16="http://schemas.microsoft.com/office/drawing/2014/main" id="{56471923-EC08-96E7-5C2B-3271259DD507}"/>
              </a:ext>
            </a:extLst>
          </p:cNvPr>
          <p:cNvSpPr txBox="1"/>
          <p:nvPr/>
        </p:nvSpPr>
        <p:spPr>
          <a:xfrm>
            <a:off x="9783553" y="2505815"/>
            <a:ext cx="1931406" cy="110784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171450" indent="-171450"/>
            <a:r>
              <a:rPr lang="fr-FR" sz="900" dirty="0" smtClean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-Générer </a:t>
            </a:r>
            <a:r>
              <a:rPr lang="fr-FR" sz="900" dirty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 résumés de logs avec des </a:t>
            </a:r>
            <a:r>
              <a:rPr lang="fr-FR" sz="900" dirty="0" err="1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LLMs</a:t>
            </a:r>
            <a:r>
              <a:rPr lang="fr-FR" sz="900" dirty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fr-FR" sz="900" dirty="0" smtClean="0">
              <a:solidFill>
                <a:srgbClr val="47140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/>
            <a:r>
              <a:rPr lang="fr-FR" sz="900" dirty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fr-FR" sz="900" dirty="0" smtClean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Développement </a:t>
            </a:r>
            <a:r>
              <a:rPr lang="fr-FR" sz="900" dirty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 l’interface du résumé. </a:t>
            </a:r>
            <a:endParaRPr lang="fr-FR" sz="900" dirty="0" smtClean="0">
              <a:solidFill>
                <a:srgbClr val="47140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/>
            <a:r>
              <a:rPr lang="fr-FR" sz="900" dirty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fr-FR" sz="900" dirty="0" smtClean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Développer </a:t>
            </a:r>
            <a:r>
              <a:rPr lang="fr-FR" sz="900" dirty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 </a:t>
            </a:r>
            <a:r>
              <a:rPr lang="fr-FR" sz="900" dirty="0" err="1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Chatbot</a:t>
            </a:r>
            <a:r>
              <a:rPr lang="fr-FR" sz="900" dirty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interactive avec RAG. </a:t>
            </a:r>
            <a:endParaRPr lang="fr-FR" sz="900" dirty="0" smtClean="0">
              <a:solidFill>
                <a:srgbClr val="47140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/>
            <a:r>
              <a:rPr lang="fr-FR" sz="900" dirty="0" smtClean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-Intégrer </a:t>
            </a:r>
            <a:r>
              <a:rPr lang="fr-FR" sz="900" dirty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 </a:t>
            </a:r>
            <a:r>
              <a:rPr lang="fr-FR" sz="900" dirty="0" err="1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Chatbot</a:t>
            </a:r>
            <a:r>
              <a:rPr lang="fr-FR" sz="900" dirty="0">
                <a:solidFill>
                  <a:srgbClr val="47140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avec l’interface utilisateur.</a:t>
            </a:r>
            <a:endParaRPr lang="fr-FR" sz="900" dirty="0">
              <a:solidFill>
                <a:srgbClr val="575757">
                  <a:lumMod val="10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  <a:sym typeface="Segoe UI" panose="020B0502040204020203" pitchFamily="34" charset="0"/>
            </a:endParaRPr>
          </a:p>
        </p:txBody>
      </p:sp>
      <p:cxnSp>
        <p:nvCxnSpPr>
          <p:cNvPr id="250" name="Straight Connector 106">
            <a:extLst>
              <a:ext uri="{FF2B5EF4-FFF2-40B4-BE49-F238E27FC236}">
                <a16:creationId xmlns:a16="http://schemas.microsoft.com/office/drawing/2014/main" id="{0EA7467B-6F26-4358-8981-0C4BCA242B2D}"/>
              </a:ext>
            </a:extLst>
          </p:cNvPr>
          <p:cNvCxnSpPr>
            <a:cxnSpLocks/>
          </p:cNvCxnSpPr>
          <p:nvPr/>
        </p:nvCxnSpPr>
        <p:spPr>
          <a:xfrm>
            <a:off x="3381971" y="2478893"/>
            <a:ext cx="0" cy="982086"/>
          </a:xfrm>
          <a:prstGeom prst="line">
            <a:avLst/>
          </a:prstGeom>
          <a:noFill/>
          <a:ln w="6350" cap="rnd" cmpd="sng" algn="ctr">
            <a:solidFill>
              <a:srgbClr val="E67D00"/>
            </a:solidFill>
            <a:prstDash val="solid"/>
            <a:round/>
          </a:ln>
          <a:effectLst/>
        </p:spPr>
      </p:cxnSp>
      <p:cxnSp>
        <p:nvCxnSpPr>
          <p:cNvPr id="251" name="Straight Connector 106">
            <a:extLst>
              <a:ext uri="{FF2B5EF4-FFF2-40B4-BE49-F238E27FC236}">
                <a16:creationId xmlns:a16="http://schemas.microsoft.com/office/drawing/2014/main" id="{0EA7467B-6F26-4358-8981-0C4BCA242B2D}"/>
              </a:ext>
            </a:extLst>
          </p:cNvPr>
          <p:cNvCxnSpPr>
            <a:cxnSpLocks/>
          </p:cNvCxnSpPr>
          <p:nvPr/>
        </p:nvCxnSpPr>
        <p:spPr>
          <a:xfrm>
            <a:off x="7191403" y="2478893"/>
            <a:ext cx="0" cy="982086"/>
          </a:xfrm>
          <a:prstGeom prst="line">
            <a:avLst/>
          </a:prstGeom>
          <a:noFill/>
          <a:ln w="6350" cap="rnd" cmpd="sng" algn="ctr">
            <a:solidFill>
              <a:srgbClr val="E67D00"/>
            </a:solidFill>
            <a:prstDash val="solid"/>
            <a:round/>
          </a:ln>
          <a:effectLst/>
        </p:spPr>
      </p:cxnSp>
      <p:cxnSp>
        <p:nvCxnSpPr>
          <p:cNvPr id="252" name="Straight Connector 106">
            <a:extLst>
              <a:ext uri="{FF2B5EF4-FFF2-40B4-BE49-F238E27FC236}">
                <a16:creationId xmlns:a16="http://schemas.microsoft.com/office/drawing/2014/main" id="{0EA7467B-6F26-4358-8981-0C4BCA242B2D}"/>
              </a:ext>
            </a:extLst>
          </p:cNvPr>
          <p:cNvCxnSpPr>
            <a:cxnSpLocks/>
          </p:cNvCxnSpPr>
          <p:nvPr/>
        </p:nvCxnSpPr>
        <p:spPr>
          <a:xfrm>
            <a:off x="9512552" y="2478893"/>
            <a:ext cx="0" cy="982086"/>
          </a:xfrm>
          <a:prstGeom prst="line">
            <a:avLst/>
          </a:prstGeom>
          <a:noFill/>
          <a:ln w="6350" cap="rnd" cmpd="sng" algn="ctr">
            <a:solidFill>
              <a:srgbClr val="E67D00"/>
            </a:solidFill>
            <a:prstDash val="solid"/>
            <a:round/>
          </a:ln>
          <a:effectLst/>
        </p:spPr>
      </p:cxnSp>
      <p:pic>
        <p:nvPicPr>
          <p:cNvPr id="253" name="Picture 2" descr="Date Icon Png #205497 - Free Icons Library">
            <a:extLst>
              <a:ext uri="{FF2B5EF4-FFF2-40B4-BE49-F238E27FC236}">
                <a16:creationId xmlns:a16="http://schemas.microsoft.com/office/drawing/2014/main" id="{FFA07441-9A62-CF74-EB8D-A82F6F000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7" y="4627316"/>
            <a:ext cx="256677" cy="25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4" name="ZoneTexte 150">
            <a:extLst>
              <a:ext uri="{FF2B5EF4-FFF2-40B4-BE49-F238E27FC236}">
                <a16:creationId xmlns:a16="http://schemas.microsoft.com/office/drawing/2014/main" id="{7D613BDE-5932-2B4F-345A-1882AE24F919}"/>
              </a:ext>
            </a:extLst>
          </p:cNvPr>
          <p:cNvSpPr txBox="1"/>
          <p:nvPr/>
        </p:nvSpPr>
        <p:spPr>
          <a:xfrm>
            <a:off x="10042822" y="3735717"/>
            <a:ext cx="14471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b="1" dirty="0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- Code source.</a:t>
            </a:r>
          </a:p>
          <a:p>
            <a:r>
              <a:rPr lang="fr-FR" sz="900" b="1" dirty="0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- UI pour ré</a:t>
            </a:r>
            <a:r>
              <a:rPr lang="en-US" sz="900" b="1" dirty="0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sum</a:t>
            </a:r>
            <a:r>
              <a:rPr lang="fr-FR" sz="900" b="1" dirty="0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é</a:t>
            </a:r>
            <a:r>
              <a:rPr lang="en-US" sz="900" b="1" dirty="0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fr-FR" sz="900" b="1" dirty="0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- UI du </a:t>
            </a:r>
            <a:r>
              <a:rPr lang="fr-FR" sz="900" b="1" dirty="0" err="1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Chatbot</a:t>
            </a:r>
            <a:r>
              <a:rPr lang="en-US" sz="900" b="1" dirty="0" smtClean="0">
                <a:solidFill>
                  <a:srgbClr val="C55A1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.</a:t>
            </a:r>
            <a:endParaRPr lang="fr-FR" sz="900" b="1" dirty="0" smtClean="0">
              <a:solidFill>
                <a:srgbClr val="C55A1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ee4pContent1">
            <a:extLst>
              <a:ext uri="{FF2B5EF4-FFF2-40B4-BE49-F238E27FC236}">
                <a16:creationId xmlns:a16="http://schemas.microsoft.com/office/drawing/2014/main" id="{8F1E43F7-6D7E-6331-813D-B68327D7BE97}"/>
              </a:ext>
            </a:extLst>
          </p:cNvPr>
          <p:cNvSpPr txBox="1"/>
          <p:nvPr/>
        </p:nvSpPr>
        <p:spPr>
          <a:xfrm>
            <a:off x="10166081" y="4900932"/>
            <a:ext cx="989340" cy="12484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228594"/>
            <a:r>
              <a:rPr lang="fr-FR" sz="900" b="1" dirty="0">
                <a:solidFill>
                  <a:srgbClr val="00B050"/>
                </a:solidFill>
                <a:latin typeface="Garamond" panose="02020404030301010803" pitchFamily="18" charset="0"/>
                <a:cs typeface="Segoe UI" panose="020B0502040204020203" pitchFamily="34" charset="0"/>
                <a:sym typeface="Segoe UI" panose="020B0502040204020203" pitchFamily="34" charset="0"/>
              </a:rPr>
              <a:t>100 %</a:t>
            </a:r>
          </a:p>
        </p:txBody>
      </p:sp>
      <p:sp>
        <p:nvSpPr>
          <p:cNvPr id="256" name="Freeform 5">
            <a:extLst>
              <a:ext uri="{FF2B5EF4-FFF2-40B4-BE49-F238E27FC236}">
                <a16:creationId xmlns:a16="http://schemas.microsoft.com/office/drawing/2014/main" id="{DBFBBDDF-9F27-4C16-AD0F-1411CED7714F}"/>
              </a:ext>
            </a:extLst>
          </p:cNvPr>
          <p:cNvSpPr>
            <a:spLocks noEditPoints="1"/>
          </p:cNvSpPr>
          <p:nvPr/>
        </p:nvSpPr>
        <p:spPr bwMode="auto">
          <a:xfrm>
            <a:off x="4034644" y="5320154"/>
            <a:ext cx="4294780" cy="1231253"/>
          </a:xfrm>
          <a:custGeom>
            <a:avLst/>
            <a:gdLst>
              <a:gd name="T0" fmla="*/ 1990 w 2006"/>
              <a:gd name="T1" fmla="*/ 339 h 533"/>
              <a:gd name="T2" fmla="*/ 1010 w 2006"/>
              <a:gd name="T3" fmla="*/ 1 h 533"/>
              <a:gd name="T4" fmla="*/ 996 w 2006"/>
              <a:gd name="T5" fmla="*/ 1 h 533"/>
              <a:gd name="T6" fmla="*/ 17 w 2006"/>
              <a:gd name="T7" fmla="*/ 339 h 533"/>
              <a:gd name="T8" fmla="*/ 2 w 2006"/>
              <a:gd name="T9" fmla="*/ 364 h 533"/>
              <a:gd name="T10" fmla="*/ 24 w 2006"/>
              <a:gd name="T11" fmla="*/ 382 h 533"/>
              <a:gd name="T12" fmla="*/ 204 w 2006"/>
              <a:gd name="T13" fmla="*/ 382 h 533"/>
              <a:gd name="T14" fmla="*/ 204 w 2006"/>
              <a:gd name="T15" fmla="*/ 511 h 533"/>
              <a:gd name="T16" fmla="*/ 226 w 2006"/>
              <a:gd name="T17" fmla="*/ 533 h 533"/>
              <a:gd name="T18" fmla="*/ 1780 w 2006"/>
              <a:gd name="T19" fmla="*/ 533 h 533"/>
              <a:gd name="T20" fmla="*/ 1802 w 2006"/>
              <a:gd name="T21" fmla="*/ 511 h 533"/>
              <a:gd name="T22" fmla="*/ 1802 w 2006"/>
              <a:gd name="T23" fmla="*/ 382 h 533"/>
              <a:gd name="T24" fmla="*/ 1982 w 2006"/>
              <a:gd name="T25" fmla="*/ 382 h 533"/>
              <a:gd name="T26" fmla="*/ 2004 w 2006"/>
              <a:gd name="T27" fmla="*/ 364 h 533"/>
              <a:gd name="T28" fmla="*/ 1990 w 2006"/>
              <a:gd name="T29" fmla="*/ 339 h 533"/>
              <a:gd name="T30" fmla="*/ 1758 w 2006"/>
              <a:gd name="T31" fmla="*/ 489 h 533"/>
              <a:gd name="T32" fmla="*/ 248 w 2006"/>
              <a:gd name="T33" fmla="*/ 489 h 533"/>
              <a:gd name="T34" fmla="*/ 248 w 2006"/>
              <a:gd name="T35" fmla="*/ 382 h 533"/>
              <a:gd name="T36" fmla="*/ 1758 w 2006"/>
              <a:gd name="T37" fmla="*/ 382 h 533"/>
              <a:gd name="T38" fmla="*/ 1758 w 2006"/>
              <a:gd name="T39" fmla="*/ 489 h 533"/>
              <a:gd name="T40" fmla="*/ 155 w 2006"/>
              <a:gd name="T41" fmla="*/ 338 h 533"/>
              <a:gd name="T42" fmla="*/ 1003 w 2006"/>
              <a:gd name="T43" fmla="*/ 46 h 533"/>
              <a:gd name="T44" fmla="*/ 1851 w 2006"/>
              <a:gd name="T45" fmla="*/ 338 h 533"/>
              <a:gd name="T46" fmla="*/ 155 w 2006"/>
              <a:gd name="T47" fmla="*/ 338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006" h="533">
                <a:moveTo>
                  <a:pt x="1990" y="339"/>
                </a:moveTo>
                <a:cubicBezTo>
                  <a:pt x="1010" y="1"/>
                  <a:pt x="1010" y="1"/>
                  <a:pt x="1010" y="1"/>
                </a:cubicBezTo>
                <a:cubicBezTo>
                  <a:pt x="1006" y="0"/>
                  <a:pt x="1001" y="0"/>
                  <a:pt x="996" y="1"/>
                </a:cubicBezTo>
                <a:cubicBezTo>
                  <a:pt x="17" y="339"/>
                  <a:pt x="17" y="339"/>
                  <a:pt x="17" y="339"/>
                </a:cubicBezTo>
                <a:cubicBezTo>
                  <a:pt x="7" y="343"/>
                  <a:pt x="0" y="353"/>
                  <a:pt x="2" y="364"/>
                </a:cubicBezTo>
                <a:cubicBezTo>
                  <a:pt x="4" y="374"/>
                  <a:pt x="13" y="382"/>
                  <a:pt x="24" y="382"/>
                </a:cubicBezTo>
                <a:cubicBezTo>
                  <a:pt x="204" y="382"/>
                  <a:pt x="204" y="382"/>
                  <a:pt x="204" y="382"/>
                </a:cubicBezTo>
                <a:cubicBezTo>
                  <a:pt x="204" y="511"/>
                  <a:pt x="204" y="511"/>
                  <a:pt x="204" y="511"/>
                </a:cubicBezTo>
                <a:cubicBezTo>
                  <a:pt x="204" y="523"/>
                  <a:pt x="214" y="533"/>
                  <a:pt x="226" y="533"/>
                </a:cubicBezTo>
                <a:cubicBezTo>
                  <a:pt x="1780" y="533"/>
                  <a:pt x="1780" y="533"/>
                  <a:pt x="1780" y="533"/>
                </a:cubicBezTo>
                <a:cubicBezTo>
                  <a:pt x="1793" y="533"/>
                  <a:pt x="1802" y="523"/>
                  <a:pt x="1802" y="511"/>
                </a:cubicBezTo>
                <a:cubicBezTo>
                  <a:pt x="1802" y="382"/>
                  <a:pt x="1802" y="382"/>
                  <a:pt x="1802" y="382"/>
                </a:cubicBezTo>
                <a:cubicBezTo>
                  <a:pt x="1982" y="382"/>
                  <a:pt x="1982" y="382"/>
                  <a:pt x="1982" y="382"/>
                </a:cubicBezTo>
                <a:cubicBezTo>
                  <a:pt x="1993" y="382"/>
                  <a:pt x="2002" y="374"/>
                  <a:pt x="2004" y="364"/>
                </a:cubicBezTo>
                <a:cubicBezTo>
                  <a:pt x="2006" y="353"/>
                  <a:pt x="2000" y="343"/>
                  <a:pt x="1990" y="339"/>
                </a:cubicBezTo>
                <a:close/>
                <a:moveTo>
                  <a:pt x="1758" y="489"/>
                </a:moveTo>
                <a:cubicBezTo>
                  <a:pt x="248" y="489"/>
                  <a:pt x="248" y="489"/>
                  <a:pt x="248" y="489"/>
                </a:cubicBezTo>
                <a:cubicBezTo>
                  <a:pt x="248" y="382"/>
                  <a:pt x="248" y="382"/>
                  <a:pt x="248" y="382"/>
                </a:cubicBezTo>
                <a:cubicBezTo>
                  <a:pt x="1758" y="382"/>
                  <a:pt x="1758" y="382"/>
                  <a:pt x="1758" y="382"/>
                </a:cubicBezTo>
                <a:lnTo>
                  <a:pt x="1758" y="489"/>
                </a:lnTo>
                <a:close/>
                <a:moveTo>
                  <a:pt x="155" y="338"/>
                </a:moveTo>
                <a:cubicBezTo>
                  <a:pt x="1003" y="46"/>
                  <a:pt x="1003" y="46"/>
                  <a:pt x="1003" y="46"/>
                </a:cubicBezTo>
                <a:cubicBezTo>
                  <a:pt x="1851" y="338"/>
                  <a:pt x="1851" y="338"/>
                  <a:pt x="1851" y="338"/>
                </a:cubicBezTo>
                <a:lnTo>
                  <a:pt x="155" y="338"/>
                </a:ln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</p:spPr>
        <p:txBody>
          <a:bodyPr vert="vert270" wrap="square" lIns="36576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>
              <a:defRPr/>
            </a:pPr>
            <a:endParaRPr lang="fr-FR" sz="1100" dirty="0">
              <a:solidFill>
                <a:srgbClr val="575757"/>
              </a:solidFill>
              <a:latin typeface="Segoe UI"/>
            </a:endParaRPr>
          </a:p>
        </p:txBody>
      </p:sp>
      <p:grpSp>
        <p:nvGrpSpPr>
          <p:cNvPr id="257" name="Group 14">
            <a:extLst>
              <a:ext uri="{FF2B5EF4-FFF2-40B4-BE49-F238E27FC236}">
                <a16:creationId xmlns:a16="http://schemas.microsoft.com/office/drawing/2014/main" id="{64FCD5A3-FB2E-484D-9A74-0636175D71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16177" y="5600760"/>
            <a:ext cx="401601" cy="401972"/>
            <a:chOff x="1682" y="0"/>
            <a:chExt cx="4316" cy="4320"/>
          </a:xfrm>
        </p:grpSpPr>
        <p:sp>
          <p:nvSpPr>
            <p:cNvPr id="258" name="AutoShape 13">
              <a:extLst>
                <a:ext uri="{FF2B5EF4-FFF2-40B4-BE49-F238E27FC236}">
                  <a16:creationId xmlns:a16="http://schemas.microsoft.com/office/drawing/2014/main" id="{29407B62-5E1F-4437-8CF5-9F3A210047C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400" dirty="0">
                <a:solidFill>
                  <a:srgbClr val="575757"/>
                </a:solidFill>
                <a:latin typeface="Segoe UI"/>
              </a:endParaRPr>
            </a:p>
          </p:txBody>
        </p:sp>
        <p:sp>
          <p:nvSpPr>
            <p:cNvPr id="259" name="Freeform 15">
              <a:extLst>
                <a:ext uri="{FF2B5EF4-FFF2-40B4-BE49-F238E27FC236}">
                  <a16:creationId xmlns:a16="http://schemas.microsoft.com/office/drawing/2014/main" id="{6E7A57C2-50B5-4B2C-99D1-D5575B58D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10" y="564"/>
              <a:ext cx="1727" cy="3107"/>
            </a:xfrm>
            <a:custGeom>
              <a:avLst/>
              <a:gdLst>
                <a:gd name="T0" fmla="*/ 890 w 922"/>
                <a:gd name="T1" fmla="*/ 537 h 1657"/>
                <a:gd name="T2" fmla="*/ 922 w 922"/>
                <a:gd name="T3" fmla="*/ 635 h 1657"/>
                <a:gd name="T4" fmla="*/ 786 w 922"/>
                <a:gd name="T5" fmla="*/ 675 h 1657"/>
                <a:gd name="T6" fmla="*/ 244 w 922"/>
                <a:gd name="T7" fmla="*/ 354 h 1657"/>
                <a:gd name="T8" fmla="*/ 201 w 922"/>
                <a:gd name="T9" fmla="*/ 380 h 1657"/>
                <a:gd name="T10" fmla="*/ 25 w 922"/>
                <a:gd name="T11" fmla="*/ 638 h 1657"/>
                <a:gd name="T12" fmla="*/ 0 w 922"/>
                <a:gd name="T13" fmla="*/ 452 h 1657"/>
                <a:gd name="T14" fmla="*/ 446 w 922"/>
                <a:gd name="T15" fmla="*/ 0 h 1657"/>
                <a:gd name="T16" fmla="*/ 892 w 922"/>
                <a:gd name="T17" fmla="*/ 452 h 1657"/>
                <a:gd name="T18" fmla="*/ 890 w 922"/>
                <a:gd name="T19" fmla="*/ 537 h 1657"/>
                <a:gd name="T20" fmla="*/ 483 w 922"/>
                <a:gd name="T21" fmla="*/ 1448 h 1657"/>
                <a:gd name="T22" fmla="*/ 484 w 922"/>
                <a:gd name="T23" fmla="*/ 1440 h 1657"/>
                <a:gd name="T24" fmla="*/ 535 w 922"/>
                <a:gd name="T25" fmla="*/ 1344 h 1657"/>
                <a:gd name="T26" fmla="*/ 530 w 922"/>
                <a:gd name="T27" fmla="*/ 1330 h 1657"/>
                <a:gd name="T28" fmla="*/ 446 w 922"/>
                <a:gd name="T29" fmla="*/ 1317 h 1657"/>
                <a:gd name="T30" fmla="*/ 357 w 922"/>
                <a:gd name="T31" fmla="*/ 1330 h 1657"/>
                <a:gd name="T32" fmla="*/ 352 w 922"/>
                <a:gd name="T33" fmla="*/ 1344 h 1657"/>
                <a:gd name="T34" fmla="*/ 403 w 922"/>
                <a:gd name="T35" fmla="*/ 1441 h 1657"/>
                <a:gd name="T36" fmla="*/ 404 w 922"/>
                <a:gd name="T37" fmla="*/ 1449 h 1657"/>
                <a:gd name="T38" fmla="*/ 404 w 922"/>
                <a:gd name="T39" fmla="*/ 1657 h 1657"/>
                <a:gd name="T40" fmla="*/ 483 w 922"/>
                <a:gd name="T41" fmla="*/ 1657 h 1657"/>
                <a:gd name="T42" fmla="*/ 483 w 922"/>
                <a:gd name="T43" fmla="*/ 1448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22" h="1657">
                  <a:moveTo>
                    <a:pt x="890" y="537"/>
                  </a:moveTo>
                  <a:cubicBezTo>
                    <a:pt x="888" y="561"/>
                    <a:pt x="896" y="597"/>
                    <a:pt x="922" y="635"/>
                  </a:cubicBezTo>
                  <a:cubicBezTo>
                    <a:pt x="922" y="635"/>
                    <a:pt x="830" y="700"/>
                    <a:pt x="786" y="675"/>
                  </a:cubicBezTo>
                  <a:cubicBezTo>
                    <a:pt x="735" y="647"/>
                    <a:pt x="523" y="353"/>
                    <a:pt x="244" y="354"/>
                  </a:cubicBezTo>
                  <a:cubicBezTo>
                    <a:pt x="244" y="354"/>
                    <a:pt x="214" y="371"/>
                    <a:pt x="201" y="380"/>
                  </a:cubicBezTo>
                  <a:cubicBezTo>
                    <a:pt x="75" y="465"/>
                    <a:pt x="69" y="677"/>
                    <a:pt x="25" y="638"/>
                  </a:cubicBezTo>
                  <a:cubicBezTo>
                    <a:pt x="9" y="618"/>
                    <a:pt x="0" y="507"/>
                    <a:pt x="0" y="452"/>
                  </a:cubicBezTo>
                  <a:cubicBezTo>
                    <a:pt x="0" y="202"/>
                    <a:pt x="194" y="0"/>
                    <a:pt x="446" y="0"/>
                  </a:cubicBezTo>
                  <a:cubicBezTo>
                    <a:pt x="699" y="0"/>
                    <a:pt x="892" y="202"/>
                    <a:pt x="892" y="452"/>
                  </a:cubicBezTo>
                  <a:cubicBezTo>
                    <a:pt x="892" y="481"/>
                    <a:pt x="893" y="510"/>
                    <a:pt x="890" y="537"/>
                  </a:cubicBezTo>
                  <a:close/>
                  <a:moveTo>
                    <a:pt x="483" y="1448"/>
                  </a:moveTo>
                  <a:cubicBezTo>
                    <a:pt x="482" y="1446"/>
                    <a:pt x="482" y="1443"/>
                    <a:pt x="484" y="1440"/>
                  </a:cubicBezTo>
                  <a:cubicBezTo>
                    <a:pt x="535" y="1344"/>
                    <a:pt x="535" y="1344"/>
                    <a:pt x="535" y="1344"/>
                  </a:cubicBezTo>
                  <a:cubicBezTo>
                    <a:pt x="538" y="1338"/>
                    <a:pt x="535" y="1331"/>
                    <a:pt x="530" y="1330"/>
                  </a:cubicBezTo>
                  <a:cubicBezTo>
                    <a:pt x="512" y="1325"/>
                    <a:pt x="475" y="1317"/>
                    <a:pt x="446" y="1317"/>
                  </a:cubicBezTo>
                  <a:cubicBezTo>
                    <a:pt x="416" y="1317"/>
                    <a:pt x="376" y="1325"/>
                    <a:pt x="357" y="1330"/>
                  </a:cubicBezTo>
                  <a:cubicBezTo>
                    <a:pt x="352" y="1331"/>
                    <a:pt x="349" y="1338"/>
                    <a:pt x="352" y="1344"/>
                  </a:cubicBezTo>
                  <a:cubicBezTo>
                    <a:pt x="403" y="1441"/>
                    <a:pt x="403" y="1441"/>
                    <a:pt x="403" y="1441"/>
                  </a:cubicBezTo>
                  <a:cubicBezTo>
                    <a:pt x="404" y="1443"/>
                    <a:pt x="405" y="1446"/>
                    <a:pt x="404" y="1449"/>
                  </a:cubicBezTo>
                  <a:cubicBezTo>
                    <a:pt x="404" y="1449"/>
                    <a:pt x="404" y="1611"/>
                    <a:pt x="404" y="1657"/>
                  </a:cubicBezTo>
                  <a:cubicBezTo>
                    <a:pt x="483" y="1657"/>
                    <a:pt x="483" y="1657"/>
                    <a:pt x="483" y="1657"/>
                  </a:cubicBezTo>
                  <a:cubicBezTo>
                    <a:pt x="483" y="1610"/>
                    <a:pt x="483" y="1448"/>
                    <a:pt x="483" y="1448"/>
                  </a:cubicBezTo>
                  <a:close/>
                </a:path>
              </a:pathLst>
            </a:custGeom>
            <a:solidFill>
              <a:srgbClr val="E69600">
                <a:lumMod val="10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600" dirty="0">
                <a:solidFill>
                  <a:srgbClr val="575757"/>
                </a:solidFill>
                <a:latin typeface="Segoe UI"/>
              </a:endParaRPr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4B1786DB-1C64-4B87-BE8F-624AE8F788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8" y="1802"/>
              <a:ext cx="3384" cy="1869"/>
            </a:xfrm>
            <a:custGeom>
              <a:avLst/>
              <a:gdLst>
                <a:gd name="T0" fmla="*/ 833 w 1806"/>
                <a:gd name="T1" fmla="*/ 997 h 997"/>
                <a:gd name="T2" fmla="*/ 26 w 1806"/>
                <a:gd name="T3" fmla="*/ 997 h 997"/>
                <a:gd name="T4" fmla="*/ 5 w 1806"/>
                <a:gd name="T5" fmla="*/ 967 h 997"/>
                <a:gd name="T6" fmla="*/ 223 w 1806"/>
                <a:gd name="T7" fmla="*/ 650 h 997"/>
                <a:gd name="T8" fmla="*/ 611 w 1806"/>
                <a:gd name="T9" fmla="*/ 584 h 997"/>
                <a:gd name="T10" fmla="*/ 611 w 1806"/>
                <a:gd name="T11" fmla="*/ 584 h 997"/>
                <a:gd name="T12" fmla="*/ 519 w 1806"/>
                <a:gd name="T13" fmla="*/ 732 h 997"/>
                <a:gd name="T14" fmla="*/ 661 w 1806"/>
                <a:gd name="T15" fmla="*/ 732 h 997"/>
                <a:gd name="T16" fmla="*/ 833 w 1806"/>
                <a:gd name="T17" fmla="*/ 997 h 997"/>
                <a:gd name="T18" fmla="*/ 1801 w 1806"/>
                <a:gd name="T19" fmla="*/ 967 h 997"/>
                <a:gd name="T20" fmla="*/ 1583 w 1806"/>
                <a:gd name="T21" fmla="*/ 650 h 997"/>
                <a:gd name="T22" fmla="*/ 1195 w 1806"/>
                <a:gd name="T23" fmla="*/ 584 h 997"/>
                <a:gd name="T24" fmla="*/ 1195 w 1806"/>
                <a:gd name="T25" fmla="*/ 584 h 997"/>
                <a:gd name="T26" fmla="*/ 1287 w 1806"/>
                <a:gd name="T27" fmla="*/ 732 h 997"/>
                <a:gd name="T28" fmla="*/ 1145 w 1806"/>
                <a:gd name="T29" fmla="*/ 732 h 997"/>
                <a:gd name="T30" fmla="*/ 973 w 1806"/>
                <a:gd name="T31" fmla="*/ 997 h 997"/>
                <a:gd name="T32" fmla="*/ 1780 w 1806"/>
                <a:gd name="T33" fmla="*/ 997 h 997"/>
                <a:gd name="T34" fmla="*/ 1801 w 1806"/>
                <a:gd name="T35" fmla="*/ 967 h 997"/>
                <a:gd name="T36" fmla="*/ 1300 w 1806"/>
                <a:gd name="T37" fmla="*/ 61 h 997"/>
                <a:gd name="T38" fmla="*/ 1300 w 1806"/>
                <a:gd name="T39" fmla="*/ 61 h 997"/>
                <a:gd name="T40" fmla="*/ 1262 w 1806"/>
                <a:gd name="T41" fmla="*/ 99 h 997"/>
                <a:gd name="T42" fmla="*/ 1252 w 1806"/>
                <a:gd name="T43" fmla="*/ 111 h 997"/>
                <a:gd name="T44" fmla="*/ 1116 w 1806"/>
                <a:gd name="T45" fmla="*/ 396 h 997"/>
                <a:gd name="T46" fmla="*/ 904 w 1806"/>
                <a:gd name="T47" fmla="*/ 502 h 997"/>
                <a:gd name="T48" fmla="*/ 691 w 1806"/>
                <a:gd name="T49" fmla="*/ 396 h 997"/>
                <a:gd name="T50" fmla="*/ 556 w 1806"/>
                <a:gd name="T51" fmla="*/ 111 h 997"/>
                <a:gd name="T52" fmla="*/ 542 w 1806"/>
                <a:gd name="T53" fmla="*/ 98 h 997"/>
                <a:gd name="T54" fmla="*/ 497 w 1806"/>
                <a:gd name="T55" fmla="*/ 26 h 997"/>
                <a:gd name="T56" fmla="*/ 495 w 1806"/>
                <a:gd name="T57" fmla="*/ 26 h 997"/>
                <a:gd name="T58" fmla="*/ 487 w 1806"/>
                <a:gd name="T59" fmla="*/ 26 h 997"/>
                <a:gd name="T60" fmla="*/ 477 w 1806"/>
                <a:gd name="T61" fmla="*/ 24 h 997"/>
                <a:gd name="T62" fmla="*/ 474 w 1806"/>
                <a:gd name="T63" fmla="*/ 23 h 997"/>
                <a:gd name="T64" fmla="*/ 463 w 1806"/>
                <a:gd name="T65" fmla="*/ 18 h 997"/>
                <a:gd name="T66" fmla="*/ 456 w 1806"/>
                <a:gd name="T67" fmla="*/ 11 h 997"/>
                <a:gd name="T68" fmla="*/ 450 w 1806"/>
                <a:gd name="T69" fmla="*/ 0 h 997"/>
                <a:gd name="T70" fmla="*/ 518 w 1806"/>
                <a:gd name="T71" fmla="*/ 135 h 997"/>
                <a:gd name="T72" fmla="*/ 662 w 1806"/>
                <a:gd name="T73" fmla="*/ 429 h 997"/>
                <a:gd name="T74" fmla="*/ 666 w 1806"/>
                <a:gd name="T75" fmla="*/ 432 h 997"/>
                <a:gd name="T76" fmla="*/ 666 w 1806"/>
                <a:gd name="T77" fmla="*/ 572 h 997"/>
                <a:gd name="T78" fmla="*/ 710 w 1806"/>
                <a:gd name="T79" fmla="*/ 609 h 997"/>
                <a:gd name="T80" fmla="*/ 710 w 1806"/>
                <a:gd name="T81" fmla="*/ 465 h 997"/>
                <a:gd name="T82" fmla="*/ 904 w 1806"/>
                <a:gd name="T83" fmla="*/ 546 h 997"/>
                <a:gd name="T84" fmla="*/ 1096 w 1806"/>
                <a:gd name="T85" fmla="*/ 466 h 997"/>
                <a:gd name="T86" fmla="*/ 1096 w 1806"/>
                <a:gd name="T87" fmla="*/ 608 h 997"/>
                <a:gd name="T88" fmla="*/ 1140 w 1806"/>
                <a:gd name="T89" fmla="*/ 572 h 997"/>
                <a:gd name="T90" fmla="*/ 1140 w 1806"/>
                <a:gd name="T91" fmla="*/ 433 h 997"/>
                <a:gd name="T92" fmla="*/ 1145 w 1806"/>
                <a:gd name="T93" fmla="*/ 429 h 997"/>
                <a:gd name="T94" fmla="*/ 1290 w 1806"/>
                <a:gd name="T95" fmla="*/ 134 h 997"/>
                <a:gd name="T96" fmla="*/ 1353 w 1806"/>
                <a:gd name="T97" fmla="*/ 42 h 997"/>
                <a:gd name="T98" fmla="*/ 1300 w 1806"/>
                <a:gd name="T99" fmla="*/ 61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06" h="997">
                  <a:moveTo>
                    <a:pt x="833" y="997"/>
                  </a:moveTo>
                  <a:cubicBezTo>
                    <a:pt x="26" y="997"/>
                    <a:pt x="26" y="997"/>
                    <a:pt x="26" y="997"/>
                  </a:cubicBezTo>
                  <a:cubicBezTo>
                    <a:pt x="10" y="997"/>
                    <a:pt x="0" y="981"/>
                    <a:pt x="5" y="967"/>
                  </a:cubicBezTo>
                  <a:cubicBezTo>
                    <a:pt x="33" y="893"/>
                    <a:pt x="113" y="700"/>
                    <a:pt x="223" y="650"/>
                  </a:cubicBezTo>
                  <a:cubicBezTo>
                    <a:pt x="359" y="587"/>
                    <a:pt x="611" y="584"/>
                    <a:pt x="611" y="584"/>
                  </a:cubicBezTo>
                  <a:cubicBezTo>
                    <a:pt x="611" y="584"/>
                    <a:pt x="611" y="584"/>
                    <a:pt x="611" y="584"/>
                  </a:cubicBezTo>
                  <a:cubicBezTo>
                    <a:pt x="519" y="732"/>
                    <a:pt x="519" y="732"/>
                    <a:pt x="519" y="732"/>
                  </a:cubicBezTo>
                  <a:cubicBezTo>
                    <a:pt x="661" y="732"/>
                    <a:pt x="661" y="732"/>
                    <a:pt x="661" y="732"/>
                  </a:cubicBezTo>
                  <a:lnTo>
                    <a:pt x="833" y="997"/>
                  </a:lnTo>
                  <a:close/>
                  <a:moveTo>
                    <a:pt x="1801" y="967"/>
                  </a:moveTo>
                  <a:cubicBezTo>
                    <a:pt x="1773" y="893"/>
                    <a:pt x="1693" y="700"/>
                    <a:pt x="1583" y="650"/>
                  </a:cubicBezTo>
                  <a:cubicBezTo>
                    <a:pt x="1447" y="587"/>
                    <a:pt x="1195" y="584"/>
                    <a:pt x="1195" y="584"/>
                  </a:cubicBezTo>
                  <a:cubicBezTo>
                    <a:pt x="1195" y="584"/>
                    <a:pt x="1195" y="584"/>
                    <a:pt x="1195" y="584"/>
                  </a:cubicBezTo>
                  <a:cubicBezTo>
                    <a:pt x="1287" y="732"/>
                    <a:pt x="1287" y="732"/>
                    <a:pt x="1287" y="732"/>
                  </a:cubicBezTo>
                  <a:cubicBezTo>
                    <a:pt x="1145" y="732"/>
                    <a:pt x="1145" y="732"/>
                    <a:pt x="1145" y="732"/>
                  </a:cubicBezTo>
                  <a:cubicBezTo>
                    <a:pt x="973" y="997"/>
                    <a:pt x="973" y="997"/>
                    <a:pt x="973" y="997"/>
                  </a:cubicBezTo>
                  <a:cubicBezTo>
                    <a:pt x="1780" y="997"/>
                    <a:pt x="1780" y="997"/>
                    <a:pt x="1780" y="997"/>
                  </a:cubicBezTo>
                  <a:cubicBezTo>
                    <a:pt x="1796" y="997"/>
                    <a:pt x="1806" y="981"/>
                    <a:pt x="1801" y="967"/>
                  </a:cubicBezTo>
                  <a:close/>
                  <a:moveTo>
                    <a:pt x="1300" y="61"/>
                  </a:moveTo>
                  <a:cubicBezTo>
                    <a:pt x="1300" y="61"/>
                    <a:pt x="1300" y="61"/>
                    <a:pt x="1300" y="61"/>
                  </a:cubicBezTo>
                  <a:cubicBezTo>
                    <a:pt x="1292" y="76"/>
                    <a:pt x="1281" y="90"/>
                    <a:pt x="1262" y="99"/>
                  </a:cubicBezTo>
                  <a:cubicBezTo>
                    <a:pt x="1258" y="102"/>
                    <a:pt x="1254" y="106"/>
                    <a:pt x="1252" y="111"/>
                  </a:cubicBezTo>
                  <a:cubicBezTo>
                    <a:pt x="1214" y="208"/>
                    <a:pt x="1143" y="372"/>
                    <a:pt x="1116" y="396"/>
                  </a:cubicBezTo>
                  <a:cubicBezTo>
                    <a:pt x="1075" y="432"/>
                    <a:pt x="963" y="502"/>
                    <a:pt x="904" y="502"/>
                  </a:cubicBezTo>
                  <a:cubicBezTo>
                    <a:pt x="844" y="502"/>
                    <a:pt x="732" y="432"/>
                    <a:pt x="691" y="396"/>
                  </a:cubicBezTo>
                  <a:cubicBezTo>
                    <a:pt x="664" y="372"/>
                    <a:pt x="594" y="208"/>
                    <a:pt x="556" y="111"/>
                  </a:cubicBezTo>
                  <a:cubicBezTo>
                    <a:pt x="553" y="105"/>
                    <a:pt x="548" y="100"/>
                    <a:pt x="542" y="98"/>
                  </a:cubicBezTo>
                  <a:cubicBezTo>
                    <a:pt x="516" y="88"/>
                    <a:pt x="503" y="54"/>
                    <a:pt x="497" y="26"/>
                  </a:cubicBezTo>
                  <a:cubicBezTo>
                    <a:pt x="497" y="26"/>
                    <a:pt x="496" y="26"/>
                    <a:pt x="495" y="26"/>
                  </a:cubicBezTo>
                  <a:cubicBezTo>
                    <a:pt x="493" y="26"/>
                    <a:pt x="490" y="26"/>
                    <a:pt x="487" y="26"/>
                  </a:cubicBezTo>
                  <a:cubicBezTo>
                    <a:pt x="484" y="26"/>
                    <a:pt x="480" y="25"/>
                    <a:pt x="477" y="24"/>
                  </a:cubicBezTo>
                  <a:cubicBezTo>
                    <a:pt x="476" y="24"/>
                    <a:pt x="475" y="24"/>
                    <a:pt x="474" y="23"/>
                  </a:cubicBezTo>
                  <a:cubicBezTo>
                    <a:pt x="470" y="22"/>
                    <a:pt x="467" y="20"/>
                    <a:pt x="463" y="18"/>
                  </a:cubicBezTo>
                  <a:cubicBezTo>
                    <a:pt x="461" y="16"/>
                    <a:pt x="458" y="14"/>
                    <a:pt x="456" y="11"/>
                  </a:cubicBezTo>
                  <a:cubicBezTo>
                    <a:pt x="454" y="7"/>
                    <a:pt x="452" y="3"/>
                    <a:pt x="450" y="0"/>
                  </a:cubicBezTo>
                  <a:cubicBezTo>
                    <a:pt x="451" y="32"/>
                    <a:pt x="464" y="108"/>
                    <a:pt x="518" y="135"/>
                  </a:cubicBezTo>
                  <a:cubicBezTo>
                    <a:pt x="541" y="194"/>
                    <a:pt x="621" y="393"/>
                    <a:pt x="662" y="429"/>
                  </a:cubicBezTo>
                  <a:cubicBezTo>
                    <a:pt x="663" y="430"/>
                    <a:pt x="665" y="431"/>
                    <a:pt x="666" y="432"/>
                  </a:cubicBezTo>
                  <a:cubicBezTo>
                    <a:pt x="666" y="572"/>
                    <a:pt x="666" y="572"/>
                    <a:pt x="666" y="572"/>
                  </a:cubicBezTo>
                  <a:cubicBezTo>
                    <a:pt x="678" y="582"/>
                    <a:pt x="693" y="594"/>
                    <a:pt x="710" y="609"/>
                  </a:cubicBezTo>
                  <a:cubicBezTo>
                    <a:pt x="710" y="465"/>
                    <a:pt x="710" y="465"/>
                    <a:pt x="710" y="465"/>
                  </a:cubicBezTo>
                  <a:cubicBezTo>
                    <a:pt x="766" y="504"/>
                    <a:pt x="847" y="546"/>
                    <a:pt x="904" y="546"/>
                  </a:cubicBezTo>
                  <a:cubicBezTo>
                    <a:pt x="960" y="546"/>
                    <a:pt x="1040" y="504"/>
                    <a:pt x="1096" y="466"/>
                  </a:cubicBezTo>
                  <a:cubicBezTo>
                    <a:pt x="1096" y="608"/>
                    <a:pt x="1096" y="608"/>
                    <a:pt x="1096" y="608"/>
                  </a:cubicBezTo>
                  <a:cubicBezTo>
                    <a:pt x="1113" y="594"/>
                    <a:pt x="1128" y="582"/>
                    <a:pt x="1140" y="572"/>
                  </a:cubicBezTo>
                  <a:cubicBezTo>
                    <a:pt x="1140" y="433"/>
                    <a:pt x="1140" y="433"/>
                    <a:pt x="1140" y="433"/>
                  </a:cubicBezTo>
                  <a:cubicBezTo>
                    <a:pt x="1142" y="432"/>
                    <a:pt x="1144" y="430"/>
                    <a:pt x="1145" y="429"/>
                  </a:cubicBezTo>
                  <a:cubicBezTo>
                    <a:pt x="1186" y="392"/>
                    <a:pt x="1267" y="191"/>
                    <a:pt x="1290" y="134"/>
                  </a:cubicBezTo>
                  <a:cubicBezTo>
                    <a:pt x="1332" y="109"/>
                    <a:pt x="1347" y="68"/>
                    <a:pt x="1353" y="42"/>
                  </a:cubicBezTo>
                  <a:cubicBezTo>
                    <a:pt x="1337" y="50"/>
                    <a:pt x="1319" y="57"/>
                    <a:pt x="1300" y="61"/>
                  </a:cubicBezTo>
                  <a:close/>
                </a:path>
              </a:pathLst>
            </a:custGeom>
            <a:solidFill>
              <a:srgbClr val="AD5E00">
                <a:lumMod val="10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600" dirty="0">
                <a:solidFill>
                  <a:srgbClr val="575757"/>
                </a:solidFill>
                <a:latin typeface="Segoe UI"/>
              </a:endParaRPr>
            </a:p>
          </p:txBody>
        </p:sp>
      </p:grpSp>
      <p:grpSp>
        <p:nvGrpSpPr>
          <p:cNvPr id="261" name="Group 43">
            <a:extLst>
              <a:ext uri="{FF2B5EF4-FFF2-40B4-BE49-F238E27FC236}">
                <a16:creationId xmlns:a16="http://schemas.microsoft.com/office/drawing/2014/main" id="{A3A5A314-2A91-4F19-9E9F-59327FE41785}"/>
              </a:ext>
            </a:extLst>
          </p:cNvPr>
          <p:cNvGrpSpPr/>
          <p:nvPr/>
        </p:nvGrpSpPr>
        <p:grpSpPr>
          <a:xfrm>
            <a:off x="5527431" y="5172895"/>
            <a:ext cx="1387253" cy="695764"/>
            <a:chOff x="7527026" y="997717"/>
            <a:chExt cx="1283720" cy="643837"/>
          </a:xfrm>
        </p:grpSpPr>
        <p:sp>
          <p:nvSpPr>
            <p:cNvPr id="262" name="ZoneTexte 27">
              <a:extLst>
                <a:ext uri="{FF2B5EF4-FFF2-40B4-BE49-F238E27FC236}">
                  <a16:creationId xmlns:a16="http://schemas.microsoft.com/office/drawing/2014/main" id="{2EC32994-86D0-41C2-A1D2-55AACC575800}"/>
                </a:ext>
              </a:extLst>
            </p:cNvPr>
            <p:cNvSpPr txBox="1"/>
            <p:nvPr/>
          </p:nvSpPr>
          <p:spPr>
            <a:xfrm>
              <a:off x="7527026" y="1436494"/>
              <a:ext cx="1283720" cy="2050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95181">
                <a:lnSpc>
                  <a:spcPct val="90000"/>
                </a:lnSpc>
                <a:defRPr/>
              </a:pPr>
              <a:r>
                <a:rPr lang="fr-FR" sz="800" b="1" dirty="0">
                  <a:solidFill>
                    <a:srgbClr val="575757"/>
                  </a:solidFill>
                  <a:latin typeface="Segoe UI"/>
                </a:rPr>
                <a:t>Stagiaires</a:t>
              </a:r>
              <a:endParaRPr lang="en-US" sz="800" b="1" dirty="0">
                <a:solidFill>
                  <a:srgbClr val="575757"/>
                </a:solidFill>
                <a:latin typeface="Segoe UI"/>
              </a:endParaRPr>
            </a:p>
            <a:p>
              <a:pPr algn="ctr" defTabSz="795181">
                <a:lnSpc>
                  <a:spcPct val="90000"/>
                </a:lnSpc>
                <a:defRPr/>
              </a:pPr>
              <a:endParaRPr lang="en-US" sz="800" b="1" dirty="0">
                <a:solidFill>
                  <a:srgbClr val="642A0B">
                    <a:lumMod val="60000"/>
                    <a:lumOff val="40000"/>
                  </a:srgbClr>
                </a:solidFill>
                <a:latin typeface="Segoe UI"/>
              </a:endParaRPr>
            </a:p>
          </p:txBody>
        </p:sp>
        <p:grpSp>
          <p:nvGrpSpPr>
            <p:cNvPr id="263" name="Group 133">
              <a:extLst>
                <a:ext uri="{FF2B5EF4-FFF2-40B4-BE49-F238E27FC236}">
                  <a16:creationId xmlns:a16="http://schemas.microsoft.com/office/drawing/2014/main" id="{F013A4EF-672B-447B-AE93-461CD39E95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97112" y="997717"/>
              <a:ext cx="478538" cy="478978"/>
              <a:chOff x="5273803" y="2606040"/>
              <a:chExt cx="1644396" cy="1645920"/>
            </a:xfrm>
          </p:grpSpPr>
          <p:sp>
            <p:nvSpPr>
              <p:cNvPr id="264" name="AutoShape 13">
                <a:extLst>
                  <a:ext uri="{FF2B5EF4-FFF2-40B4-BE49-F238E27FC236}">
                    <a16:creationId xmlns:a16="http://schemas.microsoft.com/office/drawing/2014/main" id="{B9B2BDAC-B4BD-4F56-9669-4573601611D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73803" y="2606040"/>
                <a:ext cx="1644396" cy="1645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00" dirty="0">
                  <a:solidFill>
                    <a:srgbClr val="575757"/>
                  </a:solidFill>
                  <a:latin typeface="Segoe UI"/>
                </a:endParaRPr>
              </a:p>
            </p:txBody>
          </p:sp>
          <p:grpSp>
            <p:nvGrpSpPr>
              <p:cNvPr id="265" name="Group 135">
                <a:extLst>
                  <a:ext uri="{FF2B5EF4-FFF2-40B4-BE49-F238E27FC236}">
                    <a16:creationId xmlns:a16="http://schemas.microsoft.com/office/drawing/2014/main" id="{B81AFAD9-28BA-4356-A314-31E3160349B6}"/>
                  </a:ext>
                </a:extLst>
              </p:cNvPr>
              <p:cNvGrpSpPr/>
              <p:nvPr/>
            </p:nvGrpSpPr>
            <p:grpSpPr>
              <a:xfrm>
                <a:off x="5478781" y="2773299"/>
                <a:ext cx="1233297" cy="1272162"/>
                <a:chOff x="5478781" y="2773299"/>
                <a:chExt cx="1233297" cy="1272162"/>
              </a:xfrm>
            </p:grpSpPr>
            <p:sp>
              <p:nvSpPr>
                <p:cNvPr id="266" name="Freeform 15">
                  <a:extLst>
                    <a:ext uri="{FF2B5EF4-FFF2-40B4-BE49-F238E27FC236}">
                      <a16:creationId xmlns:a16="http://schemas.microsoft.com/office/drawing/2014/main" id="{864A6EBB-FB1E-4E6E-8686-6724102885E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541265" y="2773299"/>
                  <a:ext cx="1107948" cy="1209294"/>
                </a:xfrm>
                <a:custGeom>
                  <a:avLst/>
                  <a:gdLst>
                    <a:gd name="T0" fmla="*/ 1072 w 1552"/>
                    <a:gd name="T1" fmla="*/ 421 h 1693"/>
                    <a:gd name="T2" fmla="*/ 1072 w 1552"/>
                    <a:gd name="T3" fmla="*/ 420 h 1693"/>
                    <a:gd name="T4" fmla="*/ 1037 w 1552"/>
                    <a:gd name="T5" fmla="*/ 469 h 1693"/>
                    <a:gd name="T6" fmla="*/ 1014 w 1552"/>
                    <a:gd name="T7" fmla="*/ 469 h 1693"/>
                    <a:gd name="T8" fmla="*/ 1011 w 1552"/>
                    <a:gd name="T9" fmla="*/ 238 h 1693"/>
                    <a:gd name="T10" fmla="*/ 608 w 1552"/>
                    <a:gd name="T11" fmla="*/ 252 h 1693"/>
                    <a:gd name="T12" fmla="*/ 532 w 1552"/>
                    <a:gd name="T13" fmla="*/ 465 h 1693"/>
                    <a:gd name="T14" fmla="*/ 512 w 1552"/>
                    <a:gd name="T15" fmla="*/ 463 h 1693"/>
                    <a:gd name="T16" fmla="*/ 481 w 1552"/>
                    <a:gd name="T17" fmla="*/ 424 h 1693"/>
                    <a:gd name="T18" fmla="*/ 481 w 1552"/>
                    <a:gd name="T19" fmla="*/ 424 h 1693"/>
                    <a:gd name="T20" fmla="*/ 469 w 1552"/>
                    <a:gd name="T21" fmla="*/ 314 h 1693"/>
                    <a:gd name="T22" fmla="*/ 776 w 1552"/>
                    <a:gd name="T23" fmla="*/ 0 h 1693"/>
                    <a:gd name="T24" fmla="*/ 1083 w 1552"/>
                    <a:gd name="T25" fmla="*/ 314 h 1693"/>
                    <a:gd name="T26" fmla="*/ 1072 w 1552"/>
                    <a:gd name="T27" fmla="*/ 421 h 1693"/>
                    <a:gd name="T28" fmla="*/ 848 w 1552"/>
                    <a:gd name="T29" fmla="*/ 1124 h 1693"/>
                    <a:gd name="T30" fmla="*/ 803 w 1552"/>
                    <a:gd name="T31" fmla="*/ 992 h 1693"/>
                    <a:gd name="T32" fmla="*/ 803 w 1552"/>
                    <a:gd name="T33" fmla="*/ 987 h 1693"/>
                    <a:gd name="T34" fmla="*/ 845 w 1552"/>
                    <a:gd name="T35" fmla="*/ 921 h 1693"/>
                    <a:gd name="T36" fmla="*/ 841 w 1552"/>
                    <a:gd name="T37" fmla="*/ 912 h 1693"/>
                    <a:gd name="T38" fmla="*/ 778 w 1552"/>
                    <a:gd name="T39" fmla="*/ 903 h 1693"/>
                    <a:gd name="T40" fmla="*/ 712 w 1552"/>
                    <a:gd name="T41" fmla="*/ 912 h 1693"/>
                    <a:gd name="T42" fmla="*/ 708 w 1552"/>
                    <a:gd name="T43" fmla="*/ 922 h 1693"/>
                    <a:gd name="T44" fmla="*/ 749 w 1552"/>
                    <a:gd name="T45" fmla="*/ 987 h 1693"/>
                    <a:gd name="T46" fmla="*/ 750 w 1552"/>
                    <a:gd name="T47" fmla="*/ 992 h 1693"/>
                    <a:gd name="T48" fmla="*/ 701 w 1552"/>
                    <a:gd name="T49" fmla="*/ 1124 h 1693"/>
                    <a:gd name="T50" fmla="*/ 707 w 1552"/>
                    <a:gd name="T51" fmla="*/ 1132 h 1693"/>
                    <a:gd name="T52" fmla="*/ 841 w 1552"/>
                    <a:gd name="T53" fmla="*/ 1132 h 1693"/>
                    <a:gd name="T54" fmla="*/ 848 w 1552"/>
                    <a:gd name="T55" fmla="*/ 1124 h 1693"/>
                    <a:gd name="T56" fmla="*/ 636 w 1552"/>
                    <a:gd name="T57" fmla="*/ 1693 h 1693"/>
                    <a:gd name="T58" fmla="*/ 911 w 1552"/>
                    <a:gd name="T59" fmla="*/ 1693 h 1693"/>
                    <a:gd name="T60" fmla="*/ 921 w 1552"/>
                    <a:gd name="T61" fmla="*/ 1683 h 1693"/>
                    <a:gd name="T62" fmla="*/ 921 w 1552"/>
                    <a:gd name="T63" fmla="*/ 1580 h 1693"/>
                    <a:gd name="T64" fmla="*/ 911 w 1552"/>
                    <a:gd name="T65" fmla="*/ 1570 h 1693"/>
                    <a:gd name="T66" fmla="*/ 636 w 1552"/>
                    <a:gd name="T67" fmla="*/ 1570 h 1693"/>
                    <a:gd name="T68" fmla="*/ 626 w 1552"/>
                    <a:gd name="T69" fmla="*/ 1580 h 1693"/>
                    <a:gd name="T70" fmla="*/ 626 w 1552"/>
                    <a:gd name="T71" fmla="*/ 1683 h 1693"/>
                    <a:gd name="T72" fmla="*/ 636 w 1552"/>
                    <a:gd name="T73" fmla="*/ 1693 h 1693"/>
                    <a:gd name="T74" fmla="*/ 1267 w 1552"/>
                    <a:gd name="T75" fmla="*/ 1693 h 1693"/>
                    <a:gd name="T76" fmla="*/ 1542 w 1552"/>
                    <a:gd name="T77" fmla="*/ 1693 h 1693"/>
                    <a:gd name="T78" fmla="*/ 1552 w 1552"/>
                    <a:gd name="T79" fmla="*/ 1683 h 1693"/>
                    <a:gd name="T80" fmla="*/ 1552 w 1552"/>
                    <a:gd name="T81" fmla="*/ 1580 h 1693"/>
                    <a:gd name="T82" fmla="*/ 1542 w 1552"/>
                    <a:gd name="T83" fmla="*/ 1570 h 1693"/>
                    <a:gd name="T84" fmla="*/ 1267 w 1552"/>
                    <a:gd name="T85" fmla="*/ 1570 h 1693"/>
                    <a:gd name="T86" fmla="*/ 1257 w 1552"/>
                    <a:gd name="T87" fmla="*/ 1580 h 1693"/>
                    <a:gd name="T88" fmla="*/ 1257 w 1552"/>
                    <a:gd name="T89" fmla="*/ 1683 h 1693"/>
                    <a:gd name="T90" fmla="*/ 1267 w 1552"/>
                    <a:gd name="T91" fmla="*/ 1693 h 1693"/>
                    <a:gd name="T92" fmla="*/ 10 w 1552"/>
                    <a:gd name="T93" fmla="*/ 1693 h 1693"/>
                    <a:gd name="T94" fmla="*/ 285 w 1552"/>
                    <a:gd name="T95" fmla="*/ 1693 h 1693"/>
                    <a:gd name="T96" fmla="*/ 295 w 1552"/>
                    <a:gd name="T97" fmla="*/ 1683 h 1693"/>
                    <a:gd name="T98" fmla="*/ 295 w 1552"/>
                    <a:gd name="T99" fmla="*/ 1580 h 1693"/>
                    <a:gd name="T100" fmla="*/ 285 w 1552"/>
                    <a:gd name="T101" fmla="*/ 1570 h 1693"/>
                    <a:gd name="T102" fmla="*/ 10 w 1552"/>
                    <a:gd name="T103" fmla="*/ 1570 h 1693"/>
                    <a:gd name="T104" fmla="*/ 0 w 1552"/>
                    <a:gd name="T105" fmla="*/ 1580 h 1693"/>
                    <a:gd name="T106" fmla="*/ 0 w 1552"/>
                    <a:gd name="T107" fmla="*/ 1683 h 1693"/>
                    <a:gd name="T108" fmla="*/ 10 w 1552"/>
                    <a:gd name="T109" fmla="*/ 1693 h 16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52" h="1693">
                      <a:moveTo>
                        <a:pt x="1072" y="421"/>
                      </a:moveTo>
                      <a:cubicBezTo>
                        <a:pt x="1072" y="420"/>
                        <a:pt x="1072" y="420"/>
                        <a:pt x="1072" y="420"/>
                      </a:cubicBezTo>
                      <a:cubicBezTo>
                        <a:pt x="1071" y="420"/>
                        <a:pt x="1066" y="436"/>
                        <a:pt x="1037" y="469"/>
                      </a:cubicBezTo>
                      <a:cubicBezTo>
                        <a:pt x="1037" y="469"/>
                        <a:pt x="1037" y="469"/>
                        <a:pt x="1014" y="469"/>
                      </a:cubicBezTo>
                      <a:cubicBezTo>
                        <a:pt x="1014" y="469"/>
                        <a:pt x="1014" y="458"/>
                        <a:pt x="1011" y="238"/>
                      </a:cubicBezTo>
                      <a:cubicBezTo>
                        <a:pt x="977" y="414"/>
                        <a:pt x="608" y="252"/>
                        <a:pt x="608" y="252"/>
                      </a:cubicBezTo>
                      <a:cubicBezTo>
                        <a:pt x="516" y="280"/>
                        <a:pt x="532" y="465"/>
                        <a:pt x="532" y="465"/>
                      </a:cubicBezTo>
                      <a:cubicBezTo>
                        <a:pt x="532" y="465"/>
                        <a:pt x="532" y="465"/>
                        <a:pt x="512" y="463"/>
                      </a:cubicBezTo>
                      <a:cubicBezTo>
                        <a:pt x="512" y="463"/>
                        <a:pt x="512" y="452"/>
                        <a:pt x="481" y="424"/>
                      </a:cubicBezTo>
                      <a:cubicBezTo>
                        <a:pt x="481" y="424"/>
                        <a:pt x="481" y="424"/>
                        <a:pt x="481" y="424"/>
                      </a:cubicBezTo>
                      <a:cubicBezTo>
                        <a:pt x="469" y="390"/>
                        <a:pt x="469" y="353"/>
                        <a:pt x="469" y="314"/>
                      </a:cubicBezTo>
                      <a:cubicBezTo>
                        <a:pt x="469" y="140"/>
                        <a:pt x="602" y="0"/>
                        <a:pt x="776" y="0"/>
                      </a:cubicBezTo>
                      <a:cubicBezTo>
                        <a:pt x="950" y="0"/>
                        <a:pt x="1083" y="140"/>
                        <a:pt x="1083" y="314"/>
                      </a:cubicBezTo>
                      <a:cubicBezTo>
                        <a:pt x="1083" y="351"/>
                        <a:pt x="1084" y="387"/>
                        <a:pt x="1072" y="421"/>
                      </a:cubicBezTo>
                      <a:close/>
                      <a:moveTo>
                        <a:pt x="848" y="1124"/>
                      </a:moveTo>
                      <a:cubicBezTo>
                        <a:pt x="803" y="992"/>
                        <a:pt x="803" y="992"/>
                        <a:pt x="803" y="992"/>
                      </a:cubicBezTo>
                      <a:cubicBezTo>
                        <a:pt x="802" y="990"/>
                        <a:pt x="802" y="988"/>
                        <a:pt x="803" y="987"/>
                      </a:cubicBezTo>
                      <a:cubicBezTo>
                        <a:pt x="845" y="921"/>
                        <a:pt x="845" y="921"/>
                        <a:pt x="845" y="921"/>
                      </a:cubicBezTo>
                      <a:cubicBezTo>
                        <a:pt x="847" y="918"/>
                        <a:pt x="845" y="913"/>
                        <a:pt x="841" y="912"/>
                      </a:cubicBezTo>
                      <a:cubicBezTo>
                        <a:pt x="827" y="909"/>
                        <a:pt x="800" y="903"/>
                        <a:pt x="778" y="903"/>
                      </a:cubicBezTo>
                      <a:cubicBezTo>
                        <a:pt x="756" y="903"/>
                        <a:pt x="726" y="909"/>
                        <a:pt x="712" y="912"/>
                      </a:cubicBezTo>
                      <a:cubicBezTo>
                        <a:pt x="707" y="913"/>
                        <a:pt x="705" y="918"/>
                        <a:pt x="708" y="922"/>
                      </a:cubicBezTo>
                      <a:cubicBezTo>
                        <a:pt x="749" y="987"/>
                        <a:pt x="749" y="987"/>
                        <a:pt x="749" y="987"/>
                      </a:cubicBezTo>
                      <a:cubicBezTo>
                        <a:pt x="750" y="989"/>
                        <a:pt x="750" y="991"/>
                        <a:pt x="750" y="992"/>
                      </a:cubicBezTo>
                      <a:cubicBezTo>
                        <a:pt x="701" y="1124"/>
                        <a:pt x="701" y="1124"/>
                        <a:pt x="701" y="1124"/>
                      </a:cubicBezTo>
                      <a:cubicBezTo>
                        <a:pt x="700" y="1128"/>
                        <a:pt x="703" y="1132"/>
                        <a:pt x="707" y="1132"/>
                      </a:cubicBezTo>
                      <a:cubicBezTo>
                        <a:pt x="841" y="1132"/>
                        <a:pt x="841" y="1132"/>
                        <a:pt x="841" y="1132"/>
                      </a:cubicBezTo>
                      <a:cubicBezTo>
                        <a:pt x="846" y="1132"/>
                        <a:pt x="849" y="1128"/>
                        <a:pt x="848" y="1124"/>
                      </a:cubicBezTo>
                      <a:close/>
                      <a:moveTo>
                        <a:pt x="636" y="1693"/>
                      </a:moveTo>
                      <a:cubicBezTo>
                        <a:pt x="911" y="1693"/>
                        <a:pt x="911" y="1693"/>
                        <a:pt x="911" y="1693"/>
                      </a:cubicBezTo>
                      <a:cubicBezTo>
                        <a:pt x="917" y="1693"/>
                        <a:pt x="921" y="1689"/>
                        <a:pt x="921" y="1683"/>
                      </a:cubicBezTo>
                      <a:cubicBezTo>
                        <a:pt x="921" y="1580"/>
                        <a:pt x="921" y="1580"/>
                        <a:pt x="921" y="1580"/>
                      </a:cubicBezTo>
                      <a:cubicBezTo>
                        <a:pt x="921" y="1575"/>
                        <a:pt x="917" y="1570"/>
                        <a:pt x="911" y="1570"/>
                      </a:cubicBezTo>
                      <a:cubicBezTo>
                        <a:pt x="636" y="1570"/>
                        <a:pt x="636" y="1570"/>
                        <a:pt x="636" y="1570"/>
                      </a:cubicBezTo>
                      <a:cubicBezTo>
                        <a:pt x="630" y="1570"/>
                        <a:pt x="626" y="1575"/>
                        <a:pt x="626" y="1580"/>
                      </a:cubicBezTo>
                      <a:cubicBezTo>
                        <a:pt x="626" y="1683"/>
                        <a:pt x="626" y="1683"/>
                        <a:pt x="626" y="1683"/>
                      </a:cubicBezTo>
                      <a:cubicBezTo>
                        <a:pt x="626" y="1689"/>
                        <a:pt x="630" y="1693"/>
                        <a:pt x="636" y="1693"/>
                      </a:cubicBezTo>
                      <a:close/>
                      <a:moveTo>
                        <a:pt x="1267" y="1693"/>
                      </a:moveTo>
                      <a:cubicBezTo>
                        <a:pt x="1542" y="1693"/>
                        <a:pt x="1542" y="1693"/>
                        <a:pt x="1542" y="1693"/>
                      </a:cubicBezTo>
                      <a:cubicBezTo>
                        <a:pt x="1548" y="1693"/>
                        <a:pt x="1552" y="1689"/>
                        <a:pt x="1552" y="1683"/>
                      </a:cubicBezTo>
                      <a:cubicBezTo>
                        <a:pt x="1552" y="1580"/>
                        <a:pt x="1552" y="1580"/>
                        <a:pt x="1552" y="1580"/>
                      </a:cubicBezTo>
                      <a:cubicBezTo>
                        <a:pt x="1552" y="1575"/>
                        <a:pt x="1548" y="1570"/>
                        <a:pt x="1542" y="1570"/>
                      </a:cubicBezTo>
                      <a:cubicBezTo>
                        <a:pt x="1267" y="1570"/>
                        <a:pt x="1267" y="1570"/>
                        <a:pt x="1267" y="1570"/>
                      </a:cubicBezTo>
                      <a:cubicBezTo>
                        <a:pt x="1261" y="1570"/>
                        <a:pt x="1257" y="1575"/>
                        <a:pt x="1257" y="1580"/>
                      </a:cubicBezTo>
                      <a:cubicBezTo>
                        <a:pt x="1257" y="1683"/>
                        <a:pt x="1257" y="1683"/>
                        <a:pt x="1257" y="1683"/>
                      </a:cubicBezTo>
                      <a:cubicBezTo>
                        <a:pt x="1257" y="1689"/>
                        <a:pt x="1261" y="1693"/>
                        <a:pt x="1267" y="1693"/>
                      </a:cubicBezTo>
                      <a:close/>
                      <a:moveTo>
                        <a:pt x="10" y="1693"/>
                      </a:moveTo>
                      <a:cubicBezTo>
                        <a:pt x="285" y="1693"/>
                        <a:pt x="285" y="1693"/>
                        <a:pt x="285" y="1693"/>
                      </a:cubicBezTo>
                      <a:cubicBezTo>
                        <a:pt x="291" y="1693"/>
                        <a:pt x="295" y="1689"/>
                        <a:pt x="295" y="1683"/>
                      </a:cubicBezTo>
                      <a:cubicBezTo>
                        <a:pt x="295" y="1580"/>
                        <a:pt x="295" y="1580"/>
                        <a:pt x="295" y="1580"/>
                      </a:cubicBezTo>
                      <a:cubicBezTo>
                        <a:pt x="295" y="1575"/>
                        <a:pt x="291" y="1570"/>
                        <a:pt x="285" y="1570"/>
                      </a:cubicBezTo>
                      <a:cubicBezTo>
                        <a:pt x="10" y="1570"/>
                        <a:pt x="10" y="1570"/>
                        <a:pt x="10" y="1570"/>
                      </a:cubicBezTo>
                      <a:cubicBezTo>
                        <a:pt x="4" y="1570"/>
                        <a:pt x="0" y="1575"/>
                        <a:pt x="0" y="1580"/>
                      </a:cubicBezTo>
                      <a:cubicBezTo>
                        <a:pt x="0" y="1683"/>
                        <a:pt x="0" y="1683"/>
                        <a:pt x="0" y="1683"/>
                      </a:cubicBezTo>
                      <a:cubicBezTo>
                        <a:pt x="0" y="1689"/>
                        <a:pt x="4" y="1693"/>
                        <a:pt x="10" y="1693"/>
                      </a:cubicBezTo>
                      <a:close/>
                    </a:path>
                  </a:pathLst>
                </a:custGeom>
                <a:solidFill>
                  <a:srgbClr val="E69600">
                    <a:lumMod val="10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 sz="1050" dirty="0">
                    <a:solidFill>
                      <a:srgbClr val="575757"/>
                    </a:solidFill>
                    <a:latin typeface="Segoe UI"/>
                  </a:endParaRPr>
                </a:p>
              </p:txBody>
            </p:sp>
            <p:sp>
              <p:nvSpPr>
                <p:cNvPr id="267" name="Freeform 16">
                  <a:extLst>
                    <a:ext uri="{FF2B5EF4-FFF2-40B4-BE49-F238E27FC236}">
                      <a16:creationId xmlns:a16="http://schemas.microsoft.com/office/drawing/2014/main" id="{F1CA5165-E9C5-41F3-BF9A-9CFD5340638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78781" y="3106675"/>
                  <a:ext cx="1233297" cy="938786"/>
                </a:xfrm>
                <a:custGeom>
                  <a:avLst/>
                  <a:gdLst>
                    <a:gd name="T0" fmla="*/ 280 w 1728"/>
                    <a:gd name="T1" fmla="*/ 646 h 1314"/>
                    <a:gd name="T2" fmla="*/ 669 w 1728"/>
                    <a:gd name="T3" fmla="*/ 397 h 1314"/>
                    <a:gd name="T4" fmla="*/ 734 w 1728"/>
                    <a:gd name="T5" fmla="*/ 657 h 1314"/>
                    <a:gd name="T6" fmla="*/ 294 w 1728"/>
                    <a:gd name="T7" fmla="*/ 665 h 1314"/>
                    <a:gd name="T8" fmla="*/ 1448 w 1728"/>
                    <a:gd name="T9" fmla="*/ 646 h 1314"/>
                    <a:gd name="T10" fmla="*/ 1059 w 1728"/>
                    <a:gd name="T11" fmla="*/ 397 h 1314"/>
                    <a:gd name="T12" fmla="*/ 994 w 1728"/>
                    <a:gd name="T13" fmla="*/ 657 h 1314"/>
                    <a:gd name="T14" fmla="*/ 1434 w 1728"/>
                    <a:gd name="T15" fmla="*/ 665 h 1314"/>
                    <a:gd name="T16" fmla="*/ 693 w 1728"/>
                    <a:gd name="T17" fmla="*/ 282 h 1314"/>
                    <a:gd name="T18" fmla="*/ 703 w 1728"/>
                    <a:gd name="T19" fmla="*/ 361 h 1314"/>
                    <a:gd name="T20" fmla="*/ 747 w 1728"/>
                    <a:gd name="T21" fmla="*/ 406 h 1314"/>
                    <a:gd name="T22" fmla="*/ 864 w 1728"/>
                    <a:gd name="T23" fmla="*/ 365 h 1314"/>
                    <a:gd name="T24" fmla="*/ 981 w 1728"/>
                    <a:gd name="T25" fmla="*/ 406 h 1314"/>
                    <a:gd name="T26" fmla="*/ 1025 w 1728"/>
                    <a:gd name="T27" fmla="*/ 361 h 1314"/>
                    <a:gd name="T28" fmla="*/ 1035 w 1728"/>
                    <a:gd name="T29" fmla="*/ 282 h 1314"/>
                    <a:gd name="T30" fmla="*/ 1182 w 1728"/>
                    <a:gd name="T31" fmla="*/ 4 h 1314"/>
                    <a:gd name="T32" fmla="*/ 1127 w 1728"/>
                    <a:gd name="T33" fmla="*/ 27 h 1314"/>
                    <a:gd name="T34" fmla="*/ 1097 w 1728"/>
                    <a:gd name="T35" fmla="*/ 56 h 1314"/>
                    <a:gd name="T36" fmla="*/ 864 w 1728"/>
                    <a:gd name="T37" fmla="*/ 321 h 1314"/>
                    <a:gd name="T38" fmla="*/ 631 w 1728"/>
                    <a:gd name="T39" fmla="*/ 56 h 1314"/>
                    <a:gd name="T40" fmla="*/ 600 w 1728"/>
                    <a:gd name="T41" fmla="*/ 25 h 1314"/>
                    <a:gd name="T42" fmla="*/ 546 w 1728"/>
                    <a:gd name="T43" fmla="*/ 5 h 1314"/>
                    <a:gd name="T44" fmla="*/ 1728 w 1728"/>
                    <a:gd name="T45" fmla="*/ 1037 h 1314"/>
                    <a:gd name="T46" fmla="*/ 1706 w 1728"/>
                    <a:gd name="T47" fmla="*/ 1314 h 1314"/>
                    <a:gd name="T48" fmla="*/ 1257 w 1728"/>
                    <a:gd name="T49" fmla="*/ 1292 h 1314"/>
                    <a:gd name="T50" fmla="*/ 1279 w 1728"/>
                    <a:gd name="T51" fmla="*/ 1015 h 1314"/>
                    <a:gd name="T52" fmla="*/ 1471 w 1728"/>
                    <a:gd name="T53" fmla="*/ 883 h 1314"/>
                    <a:gd name="T54" fmla="*/ 884 w 1728"/>
                    <a:gd name="T55" fmla="*/ 1015 h 1314"/>
                    <a:gd name="T56" fmla="*/ 1097 w 1728"/>
                    <a:gd name="T57" fmla="*/ 1037 h 1314"/>
                    <a:gd name="T58" fmla="*/ 1075 w 1728"/>
                    <a:gd name="T59" fmla="*/ 1314 h 1314"/>
                    <a:gd name="T60" fmla="*/ 626 w 1728"/>
                    <a:gd name="T61" fmla="*/ 1292 h 1314"/>
                    <a:gd name="T62" fmla="*/ 648 w 1728"/>
                    <a:gd name="T63" fmla="*/ 1015 h 1314"/>
                    <a:gd name="T64" fmla="*/ 840 w 1728"/>
                    <a:gd name="T65" fmla="*/ 883 h 1314"/>
                    <a:gd name="T66" fmla="*/ 257 w 1728"/>
                    <a:gd name="T67" fmla="*/ 1015 h 1314"/>
                    <a:gd name="T68" fmla="*/ 471 w 1728"/>
                    <a:gd name="T69" fmla="*/ 1037 h 1314"/>
                    <a:gd name="T70" fmla="*/ 449 w 1728"/>
                    <a:gd name="T71" fmla="*/ 1314 h 1314"/>
                    <a:gd name="T72" fmla="*/ 0 w 1728"/>
                    <a:gd name="T73" fmla="*/ 1292 h 1314"/>
                    <a:gd name="T74" fmla="*/ 22 w 1728"/>
                    <a:gd name="T75" fmla="*/ 1015 h 1314"/>
                    <a:gd name="T76" fmla="*/ 213 w 1728"/>
                    <a:gd name="T77" fmla="*/ 861 h 1314"/>
                    <a:gd name="T78" fmla="*/ 840 w 1728"/>
                    <a:gd name="T79" fmla="*/ 839 h 1314"/>
                    <a:gd name="T80" fmla="*/ 884 w 1728"/>
                    <a:gd name="T81" fmla="*/ 709 h 1314"/>
                    <a:gd name="T82" fmla="*/ 1493 w 1728"/>
                    <a:gd name="T83" fmla="*/ 839 h 1314"/>
                    <a:gd name="T84" fmla="*/ 1515 w 1728"/>
                    <a:gd name="T85" fmla="*/ 1015 h 1314"/>
                    <a:gd name="T86" fmla="*/ 1728 w 1728"/>
                    <a:gd name="T87" fmla="*/ 1037 h 1314"/>
                    <a:gd name="T88" fmla="*/ 44 w 1728"/>
                    <a:gd name="T89" fmla="*/ 1270 h 1314"/>
                    <a:gd name="T90" fmla="*/ 427 w 1728"/>
                    <a:gd name="T91" fmla="*/ 1059 h 1314"/>
                    <a:gd name="T92" fmla="*/ 670 w 1728"/>
                    <a:gd name="T93" fmla="*/ 1059 h 1314"/>
                    <a:gd name="T94" fmla="*/ 1053 w 1728"/>
                    <a:gd name="T95" fmla="*/ 1270 h 1314"/>
                    <a:gd name="T96" fmla="*/ 670 w 1728"/>
                    <a:gd name="T97" fmla="*/ 1059 h 1314"/>
                    <a:gd name="T98" fmla="*/ 1301 w 1728"/>
                    <a:gd name="T99" fmla="*/ 1059 h 1314"/>
                    <a:gd name="T100" fmla="*/ 1684 w 1728"/>
                    <a:gd name="T101" fmla="*/ 1270 h 1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728" h="1314">
                      <a:moveTo>
                        <a:pt x="294" y="665"/>
                      </a:moveTo>
                      <a:cubicBezTo>
                        <a:pt x="284" y="665"/>
                        <a:pt x="277" y="655"/>
                        <a:pt x="280" y="646"/>
                      </a:cubicBezTo>
                      <a:cubicBezTo>
                        <a:pt x="298" y="598"/>
                        <a:pt x="350" y="472"/>
                        <a:pt x="422" y="440"/>
                      </a:cubicBezTo>
                      <a:cubicBezTo>
                        <a:pt x="501" y="403"/>
                        <a:pt x="640" y="398"/>
                        <a:pt x="669" y="397"/>
                      </a:cubicBezTo>
                      <a:cubicBezTo>
                        <a:pt x="672" y="397"/>
                        <a:pt x="674" y="399"/>
                        <a:pt x="675" y="402"/>
                      </a:cubicBezTo>
                      <a:cubicBezTo>
                        <a:pt x="734" y="657"/>
                        <a:pt x="734" y="657"/>
                        <a:pt x="734" y="657"/>
                      </a:cubicBezTo>
                      <a:cubicBezTo>
                        <a:pt x="735" y="661"/>
                        <a:pt x="732" y="665"/>
                        <a:pt x="728" y="665"/>
                      </a:cubicBezTo>
                      <a:lnTo>
                        <a:pt x="294" y="665"/>
                      </a:lnTo>
                      <a:close/>
                      <a:moveTo>
                        <a:pt x="1434" y="665"/>
                      </a:moveTo>
                      <a:cubicBezTo>
                        <a:pt x="1444" y="665"/>
                        <a:pt x="1451" y="655"/>
                        <a:pt x="1448" y="646"/>
                      </a:cubicBezTo>
                      <a:cubicBezTo>
                        <a:pt x="1430" y="598"/>
                        <a:pt x="1378" y="472"/>
                        <a:pt x="1306" y="440"/>
                      </a:cubicBezTo>
                      <a:cubicBezTo>
                        <a:pt x="1227" y="403"/>
                        <a:pt x="1088" y="398"/>
                        <a:pt x="1059" y="397"/>
                      </a:cubicBezTo>
                      <a:cubicBezTo>
                        <a:pt x="1056" y="397"/>
                        <a:pt x="1054" y="399"/>
                        <a:pt x="1053" y="402"/>
                      </a:cubicBezTo>
                      <a:cubicBezTo>
                        <a:pt x="994" y="657"/>
                        <a:pt x="994" y="657"/>
                        <a:pt x="994" y="657"/>
                      </a:cubicBezTo>
                      <a:cubicBezTo>
                        <a:pt x="993" y="661"/>
                        <a:pt x="996" y="665"/>
                        <a:pt x="1000" y="665"/>
                      </a:cubicBezTo>
                      <a:lnTo>
                        <a:pt x="1434" y="665"/>
                      </a:lnTo>
                      <a:close/>
                      <a:moveTo>
                        <a:pt x="593" y="79"/>
                      </a:moveTo>
                      <a:cubicBezTo>
                        <a:pt x="612" y="129"/>
                        <a:pt x="665" y="257"/>
                        <a:pt x="693" y="282"/>
                      </a:cubicBezTo>
                      <a:cubicBezTo>
                        <a:pt x="696" y="284"/>
                        <a:pt x="699" y="287"/>
                        <a:pt x="703" y="290"/>
                      </a:cubicBezTo>
                      <a:cubicBezTo>
                        <a:pt x="703" y="361"/>
                        <a:pt x="703" y="361"/>
                        <a:pt x="703" y="361"/>
                      </a:cubicBezTo>
                      <a:cubicBezTo>
                        <a:pt x="710" y="371"/>
                        <a:pt x="710" y="371"/>
                        <a:pt x="710" y="371"/>
                      </a:cubicBezTo>
                      <a:cubicBezTo>
                        <a:pt x="711" y="372"/>
                        <a:pt x="723" y="389"/>
                        <a:pt x="747" y="406"/>
                      </a:cubicBezTo>
                      <a:cubicBezTo>
                        <a:pt x="747" y="321"/>
                        <a:pt x="747" y="321"/>
                        <a:pt x="747" y="321"/>
                      </a:cubicBezTo>
                      <a:cubicBezTo>
                        <a:pt x="783" y="343"/>
                        <a:pt x="828" y="365"/>
                        <a:pt x="864" y="365"/>
                      </a:cubicBezTo>
                      <a:cubicBezTo>
                        <a:pt x="900" y="365"/>
                        <a:pt x="945" y="343"/>
                        <a:pt x="981" y="320"/>
                      </a:cubicBezTo>
                      <a:cubicBezTo>
                        <a:pt x="981" y="406"/>
                        <a:pt x="981" y="406"/>
                        <a:pt x="981" y="406"/>
                      </a:cubicBezTo>
                      <a:cubicBezTo>
                        <a:pt x="1005" y="389"/>
                        <a:pt x="1017" y="372"/>
                        <a:pt x="1018" y="371"/>
                      </a:cubicBezTo>
                      <a:cubicBezTo>
                        <a:pt x="1025" y="361"/>
                        <a:pt x="1025" y="361"/>
                        <a:pt x="1025" y="361"/>
                      </a:cubicBezTo>
                      <a:cubicBezTo>
                        <a:pt x="1025" y="290"/>
                        <a:pt x="1025" y="290"/>
                        <a:pt x="1025" y="290"/>
                      </a:cubicBezTo>
                      <a:cubicBezTo>
                        <a:pt x="1029" y="287"/>
                        <a:pt x="1032" y="284"/>
                        <a:pt x="1035" y="282"/>
                      </a:cubicBezTo>
                      <a:cubicBezTo>
                        <a:pt x="1063" y="257"/>
                        <a:pt x="1116" y="129"/>
                        <a:pt x="1135" y="79"/>
                      </a:cubicBezTo>
                      <a:cubicBezTo>
                        <a:pt x="1170" y="57"/>
                        <a:pt x="1179" y="20"/>
                        <a:pt x="1182" y="4"/>
                      </a:cubicBezTo>
                      <a:cubicBezTo>
                        <a:pt x="1182" y="3"/>
                        <a:pt x="1182" y="2"/>
                        <a:pt x="1182" y="1"/>
                      </a:cubicBezTo>
                      <a:cubicBezTo>
                        <a:pt x="1127" y="27"/>
                        <a:pt x="1127" y="27"/>
                        <a:pt x="1127" y="27"/>
                      </a:cubicBezTo>
                      <a:cubicBezTo>
                        <a:pt x="1122" y="34"/>
                        <a:pt x="1116" y="40"/>
                        <a:pt x="1107" y="44"/>
                      </a:cubicBezTo>
                      <a:cubicBezTo>
                        <a:pt x="1103" y="47"/>
                        <a:pt x="1099" y="51"/>
                        <a:pt x="1097" y="56"/>
                      </a:cubicBezTo>
                      <a:cubicBezTo>
                        <a:pt x="1065" y="138"/>
                        <a:pt x="1020" y="236"/>
                        <a:pt x="1006" y="249"/>
                      </a:cubicBezTo>
                      <a:cubicBezTo>
                        <a:pt x="978" y="273"/>
                        <a:pt x="903" y="321"/>
                        <a:pt x="864" y="321"/>
                      </a:cubicBezTo>
                      <a:cubicBezTo>
                        <a:pt x="824" y="321"/>
                        <a:pt x="750" y="273"/>
                        <a:pt x="722" y="249"/>
                      </a:cubicBezTo>
                      <a:cubicBezTo>
                        <a:pt x="707" y="236"/>
                        <a:pt x="663" y="138"/>
                        <a:pt x="631" y="56"/>
                      </a:cubicBezTo>
                      <a:cubicBezTo>
                        <a:pt x="629" y="51"/>
                        <a:pt x="625" y="47"/>
                        <a:pt x="620" y="44"/>
                      </a:cubicBezTo>
                      <a:cubicBezTo>
                        <a:pt x="611" y="39"/>
                        <a:pt x="604" y="33"/>
                        <a:pt x="600" y="25"/>
                      </a:cubicBezTo>
                      <a:cubicBezTo>
                        <a:pt x="546" y="0"/>
                        <a:pt x="546" y="0"/>
                        <a:pt x="546" y="0"/>
                      </a:cubicBezTo>
                      <a:cubicBezTo>
                        <a:pt x="546" y="2"/>
                        <a:pt x="546" y="4"/>
                        <a:pt x="546" y="5"/>
                      </a:cubicBezTo>
                      <a:cubicBezTo>
                        <a:pt x="550" y="25"/>
                        <a:pt x="560" y="59"/>
                        <a:pt x="593" y="79"/>
                      </a:cubicBezTo>
                      <a:close/>
                      <a:moveTo>
                        <a:pt x="1728" y="1037"/>
                      </a:moveTo>
                      <a:cubicBezTo>
                        <a:pt x="1728" y="1292"/>
                        <a:pt x="1728" y="1292"/>
                        <a:pt x="1728" y="1292"/>
                      </a:cubicBezTo>
                      <a:cubicBezTo>
                        <a:pt x="1728" y="1304"/>
                        <a:pt x="1718" y="1314"/>
                        <a:pt x="1706" y="1314"/>
                      </a:cubicBezTo>
                      <a:cubicBezTo>
                        <a:pt x="1279" y="1314"/>
                        <a:pt x="1279" y="1314"/>
                        <a:pt x="1279" y="1314"/>
                      </a:cubicBezTo>
                      <a:cubicBezTo>
                        <a:pt x="1267" y="1314"/>
                        <a:pt x="1257" y="1304"/>
                        <a:pt x="1257" y="1292"/>
                      </a:cubicBezTo>
                      <a:cubicBezTo>
                        <a:pt x="1257" y="1037"/>
                        <a:pt x="1257" y="1037"/>
                        <a:pt x="1257" y="1037"/>
                      </a:cubicBezTo>
                      <a:cubicBezTo>
                        <a:pt x="1257" y="1025"/>
                        <a:pt x="1267" y="1015"/>
                        <a:pt x="1279" y="1015"/>
                      </a:cubicBezTo>
                      <a:cubicBezTo>
                        <a:pt x="1471" y="1015"/>
                        <a:pt x="1471" y="1015"/>
                        <a:pt x="1471" y="1015"/>
                      </a:cubicBezTo>
                      <a:cubicBezTo>
                        <a:pt x="1471" y="883"/>
                        <a:pt x="1471" y="883"/>
                        <a:pt x="1471" y="883"/>
                      </a:cubicBezTo>
                      <a:cubicBezTo>
                        <a:pt x="884" y="883"/>
                        <a:pt x="884" y="883"/>
                        <a:pt x="884" y="883"/>
                      </a:cubicBezTo>
                      <a:cubicBezTo>
                        <a:pt x="884" y="1015"/>
                        <a:pt x="884" y="1015"/>
                        <a:pt x="884" y="1015"/>
                      </a:cubicBezTo>
                      <a:cubicBezTo>
                        <a:pt x="1075" y="1015"/>
                        <a:pt x="1075" y="1015"/>
                        <a:pt x="1075" y="1015"/>
                      </a:cubicBezTo>
                      <a:cubicBezTo>
                        <a:pt x="1087" y="1015"/>
                        <a:pt x="1097" y="1025"/>
                        <a:pt x="1097" y="1037"/>
                      </a:cubicBezTo>
                      <a:cubicBezTo>
                        <a:pt x="1097" y="1292"/>
                        <a:pt x="1097" y="1292"/>
                        <a:pt x="1097" y="1292"/>
                      </a:cubicBezTo>
                      <a:cubicBezTo>
                        <a:pt x="1097" y="1304"/>
                        <a:pt x="1087" y="1314"/>
                        <a:pt x="1075" y="1314"/>
                      </a:cubicBezTo>
                      <a:cubicBezTo>
                        <a:pt x="648" y="1314"/>
                        <a:pt x="648" y="1314"/>
                        <a:pt x="648" y="1314"/>
                      </a:cubicBezTo>
                      <a:cubicBezTo>
                        <a:pt x="636" y="1314"/>
                        <a:pt x="626" y="1304"/>
                        <a:pt x="626" y="1292"/>
                      </a:cubicBezTo>
                      <a:cubicBezTo>
                        <a:pt x="626" y="1037"/>
                        <a:pt x="626" y="1037"/>
                        <a:pt x="626" y="1037"/>
                      </a:cubicBezTo>
                      <a:cubicBezTo>
                        <a:pt x="626" y="1025"/>
                        <a:pt x="636" y="1015"/>
                        <a:pt x="648" y="1015"/>
                      </a:cubicBezTo>
                      <a:cubicBezTo>
                        <a:pt x="840" y="1015"/>
                        <a:pt x="840" y="1015"/>
                        <a:pt x="840" y="1015"/>
                      </a:cubicBezTo>
                      <a:cubicBezTo>
                        <a:pt x="840" y="883"/>
                        <a:pt x="840" y="883"/>
                        <a:pt x="840" y="883"/>
                      </a:cubicBezTo>
                      <a:cubicBezTo>
                        <a:pt x="257" y="883"/>
                        <a:pt x="257" y="883"/>
                        <a:pt x="257" y="883"/>
                      </a:cubicBezTo>
                      <a:cubicBezTo>
                        <a:pt x="257" y="1015"/>
                        <a:pt x="257" y="1015"/>
                        <a:pt x="257" y="1015"/>
                      </a:cubicBezTo>
                      <a:cubicBezTo>
                        <a:pt x="449" y="1015"/>
                        <a:pt x="449" y="1015"/>
                        <a:pt x="449" y="1015"/>
                      </a:cubicBezTo>
                      <a:cubicBezTo>
                        <a:pt x="461" y="1015"/>
                        <a:pt x="471" y="1025"/>
                        <a:pt x="471" y="1037"/>
                      </a:cubicBezTo>
                      <a:cubicBezTo>
                        <a:pt x="471" y="1292"/>
                        <a:pt x="471" y="1292"/>
                        <a:pt x="471" y="1292"/>
                      </a:cubicBezTo>
                      <a:cubicBezTo>
                        <a:pt x="471" y="1304"/>
                        <a:pt x="461" y="1314"/>
                        <a:pt x="449" y="1314"/>
                      </a:cubicBezTo>
                      <a:cubicBezTo>
                        <a:pt x="22" y="1314"/>
                        <a:pt x="22" y="1314"/>
                        <a:pt x="22" y="1314"/>
                      </a:cubicBezTo>
                      <a:cubicBezTo>
                        <a:pt x="10" y="1314"/>
                        <a:pt x="0" y="1304"/>
                        <a:pt x="0" y="1292"/>
                      </a:cubicBezTo>
                      <a:cubicBezTo>
                        <a:pt x="0" y="1037"/>
                        <a:pt x="0" y="1037"/>
                        <a:pt x="0" y="1037"/>
                      </a:cubicBezTo>
                      <a:cubicBezTo>
                        <a:pt x="0" y="1025"/>
                        <a:pt x="10" y="1015"/>
                        <a:pt x="22" y="1015"/>
                      </a:cubicBezTo>
                      <a:cubicBezTo>
                        <a:pt x="213" y="1015"/>
                        <a:pt x="213" y="1015"/>
                        <a:pt x="213" y="1015"/>
                      </a:cubicBezTo>
                      <a:cubicBezTo>
                        <a:pt x="213" y="861"/>
                        <a:pt x="213" y="861"/>
                        <a:pt x="213" y="861"/>
                      </a:cubicBezTo>
                      <a:cubicBezTo>
                        <a:pt x="213" y="849"/>
                        <a:pt x="223" y="839"/>
                        <a:pt x="235" y="839"/>
                      </a:cubicBezTo>
                      <a:cubicBezTo>
                        <a:pt x="840" y="839"/>
                        <a:pt x="840" y="839"/>
                        <a:pt x="840" y="839"/>
                      </a:cubicBezTo>
                      <a:cubicBezTo>
                        <a:pt x="840" y="709"/>
                        <a:pt x="840" y="709"/>
                        <a:pt x="840" y="709"/>
                      </a:cubicBezTo>
                      <a:cubicBezTo>
                        <a:pt x="884" y="709"/>
                        <a:pt x="884" y="709"/>
                        <a:pt x="884" y="709"/>
                      </a:cubicBezTo>
                      <a:cubicBezTo>
                        <a:pt x="884" y="839"/>
                        <a:pt x="884" y="839"/>
                        <a:pt x="884" y="839"/>
                      </a:cubicBezTo>
                      <a:cubicBezTo>
                        <a:pt x="1493" y="839"/>
                        <a:pt x="1493" y="839"/>
                        <a:pt x="1493" y="839"/>
                      </a:cubicBezTo>
                      <a:cubicBezTo>
                        <a:pt x="1505" y="839"/>
                        <a:pt x="1515" y="849"/>
                        <a:pt x="1515" y="861"/>
                      </a:cubicBezTo>
                      <a:cubicBezTo>
                        <a:pt x="1515" y="1015"/>
                        <a:pt x="1515" y="1015"/>
                        <a:pt x="1515" y="1015"/>
                      </a:cubicBezTo>
                      <a:cubicBezTo>
                        <a:pt x="1706" y="1015"/>
                        <a:pt x="1706" y="1015"/>
                        <a:pt x="1706" y="1015"/>
                      </a:cubicBezTo>
                      <a:cubicBezTo>
                        <a:pt x="1718" y="1015"/>
                        <a:pt x="1728" y="1025"/>
                        <a:pt x="1728" y="1037"/>
                      </a:cubicBezTo>
                      <a:close/>
                      <a:moveTo>
                        <a:pt x="44" y="1059"/>
                      </a:moveTo>
                      <a:cubicBezTo>
                        <a:pt x="44" y="1270"/>
                        <a:pt x="44" y="1270"/>
                        <a:pt x="44" y="1270"/>
                      </a:cubicBezTo>
                      <a:cubicBezTo>
                        <a:pt x="427" y="1270"/>
                        <a:pt x="427" y="1270"/>
                        <a:pt x="427" y="1270"/>
                      </a:cubicBezTo>
                      <a:cubicBezTo>
                        <a:pt x="427" y="1059"/>
                        <a:pt x="427" y="1059"/>
                        <a:pt x="427" y="1059"/>
                      </a:cubicBezTo>
                      <a:lnTo>
                        <a:pt x="44" y="1059"/>
                      </a:lnTo>
                      <a:close/>
                      <a:moveTo>
                        <a:pt x="670" y="1059"/>
                      </a:moveTo>
                      <a:cubicBezTo>
                        <a:pt x="670" y="1270"/>
                        <a:pt x="670" y="1270"/>
                        <a:pt x="670" y="1270"/>
                      </a:cubicBezTo>
                      <a:cubicBezTo>
                        <a:pt x="1053" y="1270"/>
                        <a:pt x="1053" y="1270"/>
                        <a:pt x="1053" y="1270"/>
                      </a:cubicBezTo>
                      <a:cubicBezTo>
                        <a:pt x="1053" y="1059"/>
                        <a:pt x="1053" y="1059"/>
                        <a:pt x="1053" y="1059"/>
                      </a:cubicBezTo>
                      <a:lnTo>
                        <a:pt x="670" y="1059"/>
                      </a:lnTo>
                      <a:close/>
                      <a:moveTo>
                        <a:pt x="1684" y="1059"/>
                      </a:moveTo>
                      <a:cubicBezTo>
                        <a:pt x="1301" y="1059"/>
                        <a:pt x="1301" y="1059"/>
                        <a:pt x="1301" y="1059"/>
                      </a:cubicBezTo>
                      <a:cubicBezTo>
                        <a:pt x="1301" y="1270"/>
                        <a:pt x="1301" y="1270"/>
                        <a:pt x="1301" y="1270"/>
                      </a:cubicBezTo>
                      <a:cubicBezTo>
                        <a:pt x="1684" y="1270"/>
                        <a:pt x="1684" y="1270"/>
                        <a:pt x="1684" y="1270"/>
                      </a:cubicBezTo>
                      <a:lnTo>
                        <a:pt x="1684" y="1059"/>
                      </a:lnTo>
                      <a:close/>
                    </a:path>
                  </a:pathLst>
                </a:custGeom>
                <a:solidFill>
                  <a:srgbClr val="AD5E00">
                    <a:lumMod val="10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 sz="1050" dirty="0">
                    <a:solidFill>
                      <a:srgbClr val="575757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268" name="Group 44">
            <a:extLst>
              <a:ext uri="{FF2B5EF4-FFF2-40B4-BE49-F238E27FC236}">
                <a16:creationId xmlns:a16="http://schemas.microsoft.com/office/drawing/2014/main" id="{509F2C4E-D281-448E-A08B-EED1D4067D03}"/>
              </a:ext>
            </a:extLst>
          </p:cNvPr>
          <p:cNvGrpSpPr/>
          <p:nvPr/>
        </p:nvGrpSpPr>
        <p:grpSpPr>
          <a:xfrm>
            <a:off x="6073694" y="5513950"/>
            <a:ext cx="1952590" cy="601050"/>
            <a:chOff x="8481477" y="1473966"/>
            <a:chExt cx="1414998" cy="478978"/>
          </a:xfrm>
        </p:grpSpPr>
        <p:sp>
          <p:nvSpPr>
            <p:cNvPr id="269" name="ZoneTexte 28">
              <a:extLst>
                <a:ext uri="{FF2B5EF4-FFF2-40B4-BE49-F238E27FC236}">
                  <a16:creationId xmlns:a16="http://schemas.microsoft.com/office/drawing/2014/main" id="{AFED58DB-FEA2-4AA0-A1F9-358F9771405C}"/>
                </a:ext>
              </a:extLst>
            </p:cNvPr>
            <p:cNvSpPr txBox="1"/>
            <p:nvPr/>
          </p:nvSpPr>
          <p:spPr>
            <a:xfrm>
              <a:off x="8481477" y="1845120"/>
              <a:ext cx="1414998" cy="856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95181">
                <a:lnSpc>
                  <a:spcPct val="90000"/>
                </a:lnSpc>
                <a:defRPr/>
              </a:pPr>
              <a:r>
                <a:rPr lang="fr-FR" sz="800" b="1" dirty="0">
                  <a:solidFill>
                    <a:srgbClr val="575757"/>
                  </a:solidFill>
                  <a:latin typeface="Segoe UI"/>
                </a:rPr>
                <a:t>Equipe </a:t>
              </a:r>
              <a:r>
                <a:rPr lang="fr-FR" sz="800" b="1" dirty="0" smtClean="0">
                  <a:solidFill>
                    <a:srgbClr val="575757"/>
                  </a:solidFill>
                  <a:latin typeface="Segoe UI"/>
                </a:rPr>
                <a:t>Data </a:t>
              </a:r>
              <a:r>
                <a:rPr lang="fr-FR" sz="800" b="1" dirty="0" err="1" smtClean="0">
                  <a:solidFill>
                    <a:srgbClr val="575757"/>
                  </a:solidFill>
                  <a:latin typeface="Segoe UI"/>
                </a:rPr>
                <a:t>Gov</a:t>
              </a:r>
              <a:endParaRPr lang="en-US" sz="800" b="1" dirty="0">
                <a:solidFill>
                  <a:srgbClr val="575757"/>
                </a:solidFill>
                <a:latin typeface="Segoe UI"/>
              </a:endParaRPr>
            </a:p>
          </p:txBody>
        </p:sp>
        <p:grpSp>
          <p:nvGrpSpPr>
            <p:cNvPr id="270" name="Group 138">
              <a:extLst>
                <a:ext uri="{FF2B5EF4-FFF2-40B4-BE49-F238E27FC236}">
                  <a16:creationId xmlns:a16="http://schemas.microsoft.com/office/drawing/2014/main" id="{C85E4872-AF6C-481B-AC96-FE09D22A853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49708" y="1473966"/>
              <a:ext cx="478538" cy="478978"/>
              <a:chOff x="5273803" y="2606040"/>
              <a:chExt cx="1644396" cy="1645920"/>
            </a:xfrm>
          </p:grpSpPr>
          <p:sp>
            <p:nvSpPr>
              <p:cNvPr id="271" name="AutoShape 33">
                <a:extLst>
                  <a:ext uri="{FF2B5EF4-FFF2-40B4-BE49-F238E27FC236}">
                    <a16:creationId xmlns:a16="http://schemas.microsoft.com/office/drawing/2014/main" id="{B84DB679-79CD-4125-9884-4C8F0B20140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73803" y="2606040"/>
                <a:ext cx="1644396" cy="1645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9327" tIns="14663" rIns="29327" bIns="14663" numCol="1" anchor="t" anchorCtr="0" compatLnSpc="1">
                <a:prstTxWarp prst="textNoShape">
                  <a:avLst/>
                </a:prstTxWarp>
              </a:bodyPr>
              <a:lstStyle/>
              <a:p>
                <a:pPr defTabSz="795181">
                  <a:defRPr/>
                </a:pPr>
                <a:endParaRPr lang="en-US" sz="900" dirty="0">
                  <a:solidFill>
                    <a:srgbClr val="575757"/>
                  </a:solidFill>
                  <a:latin typeface="Segoe UI"/>
                </a:endParaRPr>
              </a:p>
            </p:txBody>
          </p:sp>
          <p:grpSp>
            <p:nvGrpSpPr>
              <p:cNvPr id="272" name="Group 140">
                <a:extLst>
                  <a:ext uri="{FF2B5EF4-FFF2-40B4-BE49-F238E27FC236}">
                    <a16:creationId xmlns:a16="http://schemas.microsoft.com/office/drawing/2014/main" id="{9BF49AB5-85E8-45D3-91F7-1CD6CCDE498D}"/>
                  </a:ext>
                </a:extLst>
              </p:cNvPr>
              <p:cNvGrpSpPr/>
              <p:nvPr/>
            </p:nvGrpSpPr>
            <p:grpSpPr>
              <a:xfrm>
                <a:off x="5332477" y="3093339"/>
                <a:ext cx="1533525" cy="615696"/>
                <a:chOff x="5332477" y="3093339"/>
                <a:chExt cx="1533525" cy="615696"/>
              </a:xfrm>
            </p:grpSpPr>
            <p:sp>
              <p:nvSpPr>
                <p:cNvPr id="273" name="Freeform 35">
                  <a:extLst>
                    <a:ext uri="{FF2B5EF4-FFF2-40B4-BE49-F238E27FC236}">
                      <a16:creationId xmlns:a16="http://schemas.microsoft.com/office/drawing/2014/main" id="{A290FECB-41C8-4ECA-91ED-BC9F83A1011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67910" y="3429000"/>
                  <a:ext cx="1460373" cy="280035"/>
                </a:xfrm>
                <a:custGeom>
                  <a:avLst/>
                  <a:gdLst>
                    <a:gd name="T0" fmla="*/ 353 w 2046"/>
                    <a:gd name="T1" fmla="*/ 382 h 392"/>
                    <a:gd name="T2" fmla="*/ 561 w 2046"/>
                    <a:gd name="T3" fmla="*/ 165 h 392"/>
                    <a:gd name="T4" fmla="*/ 663 w 2046"/>
                    <a:gd name="T5" fmla="*/ 197 h 392"/>
                    <a:gd name="T6" fmla="*/ 762 w 2046"/>
                    <a:gd name="T7" fmla="*/ 165 h 392"/>
                    <a:gd name="T8" fmla="*/ 895 w 2046"/>
                    <a:gd name="T9" fmla="*/ 188 h 392"/>
                    <a:gd name="T10" fmla="*/ 963 w 2046"/>
                    <a:gd name="T11" fmla="*/ 392 h 392"/>
                    <a:gd name="T12" fmla="*/ 1679 w 2046"/>
                    <a:gd name="T13" fmla="*/ 392 h 392"/>
                    <a:gd name="T14" fmla="*/ 1612 w 2046"/>
                    <a:gd name="T15" fmla="*/ 188 h 392"/>
                    <a:gd name="T16" fmla="*/ 1479 w 2046"/>
                    <a:gd name="T17" fmla="*/ 165 h 392"/>
                    <a:gd name="T18" fmla="*/ 1380 w 2046"/>
                    <a:gd name="T19" fmla="*/ 197 h 392"/>
                    <a:gd name="T20" fmla="*/ 1278 w 2046"/>
                    <a:gd name="T21" fmla="*/ 165 h 392"/>
                    <a:gd name="T22" fmla="*/ 1070 w 2046"/>
                    <a:gd name="T23" fmla="*/ 382 h 392"/>
                    <a:gd name="T24" fmla="*/ 1679 w 2046"/>
                    <a:gd name="T25" fmla="*/ 392 h 392"/>
                    <a:gd name="T26" fmla="*/ 1262 w 2046"/>
                    <a:gd name="T27" fmla="*/ 122 h 392"/>
                    <a:gd name="T28" fmla="*/ 1238 w 2046"/>
                    <a:gd name="T29" fmla="*/ 84 h 392"/>
                    <a:gd name="T30" fmla="*/ 1187 w 2046"/>
                    <a:gd name="T31" fmla="*/ 5 h 392"/>
                    <a:gd name="T32" fmla="*/ 1120 w 2046"/>
                    <a:gd name="T33" fmla="*/ 3 h 392"/>
                    <a:gd name="T34" fmla="*/ 1126 w 2046"/>
                    <a:gd name="T35" fmla="*/ 148 h 392"/>
                    <a:gd name="T36" fmla="*/ 546 w 2046"/>
                    <a:gd name="T37" fmla="*/ 122 h 392"/>
                    <a:gd name="T38" fmla="*/ 522 w 2046"/>
                    <a:gd name="T39" fmla="*/ 84 h 392"/>
                    <a:gd name="T40" fmla="*/ 471 w 2046"/>
                    <a:gd name="T41" fmla="*/ 5 h 392"/>
                    <a:gd name="T42" fmla="*/ 304 w 2046"/>
                    <a:gd name="T43" fmla="*/ 48 h 392"/>
                    <a:gd name="T44" fmla="*/ 70 w 2046"/>
                    <a:gd name="T45" fmla="*/ 23 h 392"/>
                    <a:gd name="T46" fmla="*/ 363 w 2046"/>
                    <a:gd name="T47" fmla="*/ 201 h 392"/>
                    <a:gd name="T48" fmla="*/ 804 w 2046"/>
                    <a:gd name="T49" fmla="*/ 78 h 392"/>
                    <a:gd name="T50" fmla="*/ 793 w 2046"/>
                    <a:gd name="T51" fmla="*/ 103 h 392"/>
                    <a:gd name="T52" fmla="*/ 778 w 2046"/>
                    <a:gd name="T53" fmla="*/ 122 h 392"/>
                    <a:gd name="T54" fmla="*/ 945 w 2046"/>
                    <a:gd name="T55" fmla="*/ 175 h 392"/>
                    <a:gd name="T56" fmla="*/ 917 w 2046"/>
                    <a:gd name="T57" fmla="*/ 0 h 392"/>
                    <a:gd name="T58" fmla="*/ 804 w 2046"/>
                    <a:gd name="T59" fmla="*/ 78 h 392"/>
                    <a:gd name="T60" fmla="*/ 1970 w 2046"/>
                    <a:gd name="T61" fmla="*/ 23 h 392"/>
                    <a:gd name="T62" fmla="*/ 1836 w 2046"/>
                    <a:gd name="T63" fmla="*/ 3 h 392"/>
                    <a:gd name="T64" fmla="*/ 1728 w 2046"/>
                    <a:gd name="T65" fmla="*/ 105 h 392"/>
                    <a:gd name="T66" fmla="*/ 1633 w 2046"/>
                    <a:gd name="T67" fmla="*/ 0 h 392"/>
                    <a:gd name="T68" fmla="*/ 1520 w 2046"/>
                    <a:gd name="T69" fmla="*/ 78 h 392"/>
                    <a:gd name="T70" fmla="*/ 1509 w 2046"/>
                    <a:gd name="T71" fmla="*/ 103 h 392"/>
                    <a:gd name="T72" fmla="*/ 1494 w 2046"/>
                    <a:gd name="T73" fmla="*/ 122 h 392"/>
                    <a:gd name="T74" fmla="*/ 1686 w 2046"/>
                    <a:gd name="T75" fmla="*/ 222 h 392"/>
                    <a:gd name="T76" fmla="*/ 1784 w 2046"/>
                    <a:gd name="T77" fmla="*/ 222 h 392"/>
                    <a:gd name="T78" fmla="*/ 2045 w 2046"/>
                    <a:gd name="T79" fmla="*/ 212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046" h="392">
                      <a:moveTo>
                        <a:pt x="361" y="392"/>
                      </a:moveTo>
                      <a:cubicBezTo>
                        <a:pt x="355" y="392"/>
                        <a:pt x="352" y="387"/>
                        <a:pt x="353" y="382"/>
                      </a:cubicBezTo>
                      <a:cubicBezTo>
                        <a:pt x="363" y="357"/>
                        <a:pt x="390" y="205"/>
                        <a:pt x="428" y="188"/>
                      </a:cubicBezTo>
                      <a:cubicBezTo>
                        <a:pt x="475" y="166"/>
                        <a:pt x="561" y="165"/>
                        <a:pt x="561" y="165"/>
                      </a:cubicBezTo>
                      <a:cubicBezTo>
                        <a:pt x="561" y="165"/>
                        <a:pt x="561" y="165"/>
                        <a:pt x="561" y="165"/>
                      </a:cubicBezTo>
                      <a:cubicBezTo>
                        <a:pt x="561" y="165"/>
                        <a:pt x="596" y="197"/>
                        <a:pt x="663" y="197"/>
                      </a:cubicBezTo>
                      <a:cubicBezTo>
                        <a:pt x="660" y="197"/>
                        <a:pt x="660" y="197"/>
                        <a:pt x="660" y="197"/>
                      </a:cubicBezTo>
                      <a:cubicBezTo>
                        <a:pt x="728" y="197"/>
                        <a:pt x="762" y="165"/>
                        <a:pt x="762" y="165"/>
                      </a:cubicBezTo>
                      <a:cubicBezTo>
                        <a:pt x="762" y="165"/>
                        <a:pt x="762" y="165"/>
                        <a:pt x="762" y="165"/>
                      </a:cubicBezTo>
                      <a:cubicBezTo>
                        <a:pt x="762" y="165"/>
                        <a:pt x="849" y="166"/>
                        <a:pt x="895" y="188"/>
                      </a:cubicBezTo>
                      <a:cubicBezTo>
                        <a:pt x="933" y="205"/>
                        <a:pt x="961" y="357"/>
                        <a:pt x="970" y="382"/>
                      </a:cubicBezTo>
                      <a:cubicBezTo>
                        <a:pt x="972" y="387"/>
                        <a:pt x="968" y="392"/>
                        <a:pt x="963" y="392"/>
                      </a:cubicBezTo>
                      <a:lnTo>
                        <a:pt x="361" y="392"/>
                      </a:lnTo>
                      <a:close/>
                      <a:moveTo>
                        <a:pt x="1679" y="392"/>
                      </a:moveTo>
                      <a:cubicBezTo>
                        <a:pt x="1685" y="392"/>
                        <a:pt x="1688" y="387"/>
                        <a:pt x="1687" y="382"/>
                      </a:cubicBezTo>
                      <a:cubicBezTo>
                        <a:pt x="1677" y="357"/>
                        <a:pt x="1650" y="205"/>
                        <a:pt x="1612" y="188"/>
                      </a:cubicBezTo>
                      <a:cubicBezTo>
                        <a:pt x="1565" y="166"/>
                        <a:pt x="1479" y="165"/>
                        <a:pt x="1479" y="165"/>
                      </a:cubicBezTo>
                      <a:cubicBezTo>
                        <a:pt x="1479" y="165"/>
                        <a:pt x="1479" y="165"/>
                        <a:pt x="1479" y="165"/>
                      </a:cubicBezTo>
                      <a:cubicBezTo>
                        <a:pt x="1479" y="165"/>
                        <a:pt x="1444" y="197"/>
                        <a:pt x="1377" y="197"/>
                      </a:cubicBezTo>
                      <a:cubicBezTo>
                        <a:pt x="1380" y="197"/>
                        <a:pt x="1380" y="197"/>
                        <a:pt x="1380" y="197"/>
                      </a:cubicBezTo>
                      <a:cubicBezTo>
                        <a:pt x="1312" y="197"/>
                        <a:pt x="1278" y="165"/>
                        <a:pt x="1278" y="165"/>
                      </a:cubicBezTo>
                      <a:cubicBezTo>
                        <a:pt x="1278" y="165"/>
                        <a:pt x="1278" y="165"/>
                        <a:pt x="1278" y="165"/>
                      </a:cubicBezTo>
                      <a:cubicBezTo>
                        <a:pt x="1278" y="165"/>
                        <a:pt x="1191" y="166"/>
                        <a:pt x="1145" y="188"/>
                      </a:cubicBezTo>
                      <a:cubicBezTo>
                        <a:pt x="1107" y="205"/>
                        <a:pt x="1079" y="357"/>
                        <a:pt x="1070" y="382"/>
                      </a:cubicBezTo>
                      <a:cubicBezTo>
                        <a:pt x="1068" y="387"/>
                        <a:pt x="1072" y="392"/>
                        <a:pt x="1077" y="392"/>
                      </a:cubicBezTo>
                      <a:lnTo>
                        <a:pt x="1679" y="392"/>
                      </a:lnTo>
                      <a:close/>
                      <a:moveTo>
                        <a:pt x="1126" y="148"/>
                      </a:moveTo>
                      <a:cubicBezTo>
                        <a:pt x="1169" y="128"/>
                        <a:pt x="1233" y="123"/>
                        <a:pt x="1262" y="122"/>
                      </a:cubicBezTo>
                      <a:cubicBezTo>
                        <a:pt x="1257" y="117"/>
                        <a:pt x="1253" y="112"/>
                        <a:pt x="1250" y="108"/>
                      </a:cubicBezTo>
                      <a:cubicBezTo>
                        <a:pt x="1244" y="99"/>
                        <a:pt x="1241" y="94"/>
                        <a:pt x="1238" y="84"/>
                      </a:cubicBezTo>
                      <a:cubicBezTo>
                        <a:pt x="1237" y="82"/>
                        <a:pt x="1237" y="80"/>
                        <a:pt x="1235" y="76"/>
                      </a:cubicBezTo>
                      <a:cubicBezTo>
                        <a:pt x="1219" y="59"/>
                        <a:pt x="1199" y="30"/>
                        <a:pt x="1187" y="5"/>
                      </a:cubicBezTo>
                      <a:cubicBezTo>
                        <a:pt x="1158" y="1"/>
                        <a:pt x="1132" y="0"/>
                        <a:pt x="1123" y="0"/>
                      </a:cubicBezTo>
                      <a:cubicBezTo>
                        <a:pt x="1122" y="0"/>
                        <a:pt x="1120" y="1"/>
                        <a:pt x="1120" y="3"/>
                      </a:cubicBezTo>
                      <a:cubicBezTo>
                        <a:pt x="1095" y="175"/>
                        <a:pt x="1095" y="175"/>
                        <a:pt x="1095" y="175"/>
                      </a:cubicBezTo>
                      <a:cubicBezTo>
                        <a:pt x="1104" y="162"/>
                        <a:pt x="1114" y="153"/>
                        <a:pt x="1126" y="148"/>
                      </a:cubicBezTo>
                      <a:close/>
                      <a:moveTo>
                        <a:pt x="410" y="148"/>
                      </a:moveTo>
                      <a:cubicBezTo>
                        <a:pt x="453" y="128"/>
                        <a:pt x="517" y="123"/>
                        <a:pt x="546" y="122"/>
                      </a:cubicBezTo>
                      <a:cubicBezTo>
                        <a:pt x="541" y="117"/>
                        <a:pt x="537" y="112"/>
                        <a:pt x="534" y="108"/>
                      </a:cubicBezTo>
                      <a:cubicBezTo>
                        <a:pt x="527" y="99"/>
                        <a:pt x="525" y="94"/>
                        <a:pt x="522" y="84"/>
                      </a:cubicBezTo>
                      <a:cubicBezTo>
                        <a:pt x="521" y="82"/>
                        <a:pt x="520" y="80"/>
                        <a:pt x="519" y="76"/>
                      </a:cubicBezTo>
                      <a:cubicBezTo>
                        <a:pt x="503" y="59"/>
                        <a:pt x="482" y="30"/>
                        <a:pt x="471" y="5"/>
                      </a:cubicBezTo>
                      <a:cubicBezTo>
                        <a:pt x="436" y="0"/>
                        <a:pt x="404" y="0"/>
                        <a:pt x="404" y="0"/>
                      </a:cubicBezTo>
                      <a:cubicBezTo>
                        <a:pt x="404" y="0"/>
                        <a:pt x="370" y="47"/>
                        <a:pt x="304" y="48"/>
                      </a:cubicBezTo>
                      <a:cubicBezTo>
                        <a:pt x="237" y="47"/>
                        <a:pt x="203" y="0"/>
                        <a:pt x="203" y="0"/>
                      </a:cubicBezTo>
                      <a:cubicBezTo>
                        <a:pt x="203" y="0"/>
                        <a:pt x="117" y="1"/>
                        <a:pt x="70" y="23"/>
                      </a:cubicBezTo>
                      <a:cubicBezTo>
                        <a:pt x="37" y="38"/>
                        <a:pt x="12" y="154"/>
                        <a:pt x="0" y="201"/>
                      </a:cubicBezTo>
                      <a:cubicBezTo>
                        <a:pt x="363" y="201"/>
                        <a:pt x="363" y="201"/>
                        <a:pt x="363" y="201"/>
                      </a:cubicBezTo>
                      <a:cubicBezTo>
                        <a:pt x="376" y="174"/>
                        <a:pt x="391" y="157"/>
                        <a:pt x="410" y="148"/>
                      </a:cubicBezTo>
                      <a:close/>
                      <a:moveTo>
                        <a:pt x="804" y="78"/>
                      </a:moveTo>
                      <a:cubicBezTo>
                        <a:pt x="803" y="81"/>
                        <a:pt x="802" y="83"/>
                        <a:pt x="802" y="84"/>
                      </a:cubicBezTo>
                      <a:cubicBezTo>
                        <a:pt x="799" y="92"/>
                        <a:pt x="798" y="95"/>
                        <a:pt x="793" y="103"/>
                      </a:cubicBezTo>
                      <a:cubicBezTo>
                        <a:pt x="792" y="105"/>
                        <a:pt x="792" y="105"/>
                        <a:pt x="792" y="105"/>
                      </a:cubicBezTo>
                      <a:cubicBezTo>
                        <a:pt x="789" y="110"/>
                        <a:pt x="784" y="116"/>
                        <a:pt x="778" y="122"/>
                      </a:cubicBezTo>
                      <a:cubicBezTo>
                        <a:pt x="807" y="123"/>
                        <a:pt x="871" y="128"/>
                        <a:pt x="914" y="148"/>
                      </a:cubicBezTo>
                      <a:cubicBezTo>
                        <a:pt x="926" y="153"/>
                        <a:pt x="936" y="162"/>
                        <a:pt x="945" y="175"/>
                      </a:cubicBezTo>
                      <a:cubicBezTo>
                        <a:pt x="920" y="3"/>
                        <a:pt x="920" y="3"/>
                        <a:pt x="920" y="3"/>
                      </a:cubicBezTo>
                      <a:cubicBezTo>
                        <a:pt x="920" y="1"/>
                        <a:pt x="918" y="0"/>
                        <a:pt x="917" y="0"/>
                      </a:cubicBezTo>
                      <a:cubicBezTo>
                        <a:pt x="908" y="0"/>
                        <a:pt x="882" y="1"/>
                        <a:pt x="853" y="5"/>
                      </a:cubicBezTo>
                      <a:cubicBezTo>
                        <a:pt x="842" y="28"/>
                        <a:pt x="823" y="59"/>
                        <a:pt x="804" y="78"/>
                      </a:cubicBezTo>
                      <a:close/>
                      <a:moveTo>
                        <a:pt x="2045" y="212"/>
                      </a:moveTo>
                      <a:cubicBezTo>
                        <a:pt x="2035" y="186"/>
                        <a:pt x="2008" y="40"/>
                        <a:pt x="1970" y="23"/>
                      </a:cubicBezTo>
                      <a:cubicBezTo>
                        <a:pt x="1928" y="3"/>
                        <a:pt x="1855" y="0"/>
                        <a:pt x="1839" y="0"/>
                      </a:cubicBezTo>
                      <a:cubicBezTo>
                        <a:pt x="1838" y="0"/>
                        <a:pt x="1836" y="1"/>
                        <a:pt x="1836" y="3"/>
                      </a:cubicBezTo>
                      <a:cubicBezTo>
                        <a:pt x="1744" y="105"/>
                        <a:pt x="1744" y="105"/>
                        <a:pt x="1744" y="105"/>
                      </a:cubicBezTo>
                      <a:cubicBezTo>
                        <a:pt x="1740" y="111"/>
                        <a:pt x="1732" y="111"/>
                        <a:pt x="1728" y="105"/>
                      </a:cubicBezTo>
                      <a:cubicBezTo>
                        <a:pt x="1636" y="3"/>
                        <a:pt x="1636" y="3"/>
                        <a:pt x="1636" y="3"/>
                      </a:cubicBezTo>
                      <a:cubicBezTo>
                        <a:pt x="1636" y="1"/>
                        <a:pt x="1635" y="0"/>
                        <a:pt x="1633" y="0"/>
                      </a:cubicBezTo>
                      <a:cubicBezTo>
                        <a:pt x="1625" y="0"/>
                        <a:pt x="1598" y="1"/>
                        <a:pt x="1569" y="5"/>
                      </a:cubicBezTo>
                      <a:cubicBezTo>
                        <a:pt x="1559" y="28"/>
                        <a:pt x="1539" y="59"/>
                        <a:pt x="1520" y="78"/>
                      </a:cubicBezTo>
                      <a:cubicBezTo>
                        <a:pt x="1519" y="81"/>
                        <a:pt x="1519" y="83"/>
                        <a:pt x="1518" y="84"/>
                      </a:cubicBezTo>
                      <a:cubicBezTo>
                        <a:pt x="1515" y="92"/>
                        <a:pt x="1514" y="95"/>
                        <a:pt x="1509" y="103"/>
                      </a:cubicBezTo>
                      <a:cubicBezTo>
                        <a:pt x="1508" y="105"/>
                        <a:pt x="1508" y="105"/>
                        <a:pt x="1508" y="105"/>
                      </a:cubicBezTo>
                      <a:cubicBezTo>
                        <a:pt x="1505" y="110"/>
                        <a:pt x="1500" y="116"/>
                        <a:pt x="1494" y="122"/>
                      </a:cubicBezTo>
                      <a:cubicBezTo>
                        <a:pt x="1524" y="123"/>
                        <a:pt x="1588" y="128"/>
                        <a:pt x="1630" y="148"/>
                      </a:cubicBezTo>
                      <a:cubicBezTo>
                        <a:pt x="1653" y="159"/>
                        <a:pt x="1670" y="183"/>
                        <a:pt x="1686" y="222"/>
                      </a:cubicBezTo>
                      <a:cubicBezTo>
                        <a:pt x="1688" y="222"/>
                        <a:pt x="1688" y="222"/>
                        <a:pt x="1688" y="222"/>
                      </a:cubicBezTo>
                      <a:cubicBezTo>
                        <a:pt x="1784" y="222"/>
                        <a:pt x="1784" y="222"/>
                        <a:pt x="1784" y="222"/>
                      </a:cubicBezTo>
                      <a:cubicBezTo>
                        <a:pt x="2038" y="222"/>
                        <a:pt x="2038" y="222"/>
                        <a:pt x="2038" y="222"/>
                      </a:cubicBezTo>
                      <a:cubicBezTo>
                        <a:pt x="2043" y="222"/>
                        <a:pt x="2046" y="217"/>
                        <a:pt x="2045" y="212"/>
                      </a:cubicBezTo>
                      <a:close/>
                    </a:path>
                  </a:pathLst>
                </a:custGeom>
                <a:solidFill>
                  <a:srgbClr val="AD5E00">
                    <a:lumMod val="10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29327" tIns="14663" rIns="29327" bIns="1466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95181">
                    <a:defRPr/>
                  </a:pPr>
                  <a:endParaRPr lang="en-US" sz="800" dirty="0">
                    <a:solidFill>
                      <a:srgbClr val="575757"/>
                    </a:solidFill>
                    <a:latin typeface="Segoe UI"/>
                  </a:endParaRPr>
                </a:p>
              </p:txBody>
            </p:sp>
            <p:sp>
              <p:nvSpPr>
                <p:cNvPr id="274" name="Freeform 36">
                  <a:extLst>
                    <a:ext uri="{FF2B5EF4-FFF2-40B4-BE49-F238E27FC236}">
                      <a16:creationId xmlns:a16="http://schemas.microsoft.com/office/drawing/2014/main" id="{FCAFC100-565B-4812-8446-550A60DF739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32477" y="3093339"/>
                  <a:ext cx="1533525" cy="543687"/>
                </a:xfrm>
                <a:custGeom>
                  <a:avLst/>
                  <a:gdLst>
                    <a:gd name="T0" fmla="*/ 1233 w 2149"/>
                    <a:gd name="T1" fmla="*/ 232 h 761"/>
                    <a:gd name="T2" fmla="*/ 1201 w 2149"/>
                    <a:gd name="T3" fmla="*/ 259 h 761"/>
                    <a:gd name="T4" fmla="*/ 977 w 2149"/>
                    <a:gd name="T5" fmla="*/ 139 h 761"/>
                    <a:gd name="T6" fmla="*/ 925 w 2149"/>
                    <a:gd name="T7" fmla="*/ 255 h 761"/>
                    <a:gd name="T8" fmla="*/ 908 w 2149"/>
                    <a:gd name="T9" fmla="*/ 234 h 761"/>
                    <a:gd name="T10" fmla="*/ 1070 w 2149"/>
                    <a:gd name="T11" fmla="*/ 0 h 761"/>
                    <a:gd name="T12" fmla="*/ 1233 w 2149"/>
                    <a:gd name="T13" fmla="*/ 232 h 761"/>
                    <a:gd name="T14" fmla="*/ 354 w 2149"/>
                    <a:gd name="T15" fmla="*/ 0 h 761"/>
                    <a:gd name="T16" fmla="*/ 192 w 2149"/>
                    <a:gd name="T17" fmla="*/ 234 h 761"/>
                    <a:gd name="T18" fmla="*/ 208 w 2149"/>
                    <a:gd name="T19" fmla="*/ 255 h 761"/>
                    <a:gd name="T20" fmla="*/ 261 w 2149"/>
                    <a:gd name="T21" fmla="*/ 139 h 761"/>
                    <a:gd name="T22" fmla="*/ 485 w 2149"/>
                    <a:gd name="T23" fmla="*/ 259 h 761"/>
                    <a:gd name="T24" fmla="*/ 516 w 2149"/>
                    <a:gd name="T25" fmla="*/ 232 h 761"/>
                    <a:gd name="T26" fmla="*/ 523 w 2149"/>
                    <a:gd name="T27" fmla="*/ 173 h 761"/>
                    <a:gd name="T28" fmla="*/ 712 w 2149"/>
                    <a:gd name="T29" fmla="*/ 218 h 761"/>
                    <a:gd name="T30" fmla="*/ 554 w 2149"/>
                    <a:gd name="T31" fmla="*/ 440 h 761"/>
                    <a:gd name="T32" fmla="*/ 607 w 2149"/>
                    <a:gd name="T33" fmla="*/ 522 h 761"/>
                    <a:gd name="T34" fmla="*/ 712 w 2149"/>
                    <a:gd name="T35" fmla="*/ 597 h 761"/>
                    <a:gd name="T36" fmla="*/ 817 w 2149"/>
                    <a:gd name="T37" fmla="*/ 522 h 761"/>
                    <a:gd name="T38" fmla="*/ 868 w 2149"/>
                    <a:gd name="T39" fmla="*/ 445 h 761"/>
                    <a:gd name="T40" fmla="*/ 1056 w 2149"/>
                    <a:gd name="T41" fmla="*/ 535 h 761"/>
                    <a:gd name="T42" fmla="*/ 1033 w 2149"/>
                    <a:gd name="T43" fmla="*/ 671 h 761"/>
                    <a:gd name="T44" fmla="*/ 1084 w 2149"/>
                    <a:gd name="T45" fmla="*/ 538 h 761"/>
                    <a:gd name="T46" fmla="*/ 1106 w 2149"/>
                    <a:gd name="T47" fmla="*/ 500 h 761"/>
                    <a:gd name="T48" fmla="*/ 1071 w 2149"/>
                    <a:gd name="T49" fmla="*/ 491 h 761"/>
                    <a:gd name="T50" fmla="*/ 1034 w 2149"/>
                    <a:gd name="T51" fmla="*/ 500 h 761"/>
                    <a:gd name="T52" fmla="*/ 1597 w 2149"/>
                    <a:gd name="T53" fmla="*/ 391 h 761"/>
                    <a:gd name="T54" fmla="*/ 1259 w 2149"/>
                    <a:gd name="T55" fmla="*/ 391 h 761"/>
                    <a:gd name="T56" fmla="*/ 1271 w 2149"/>
                    <a:gd name="T57" fmla="*/ 442 h 761"/>
                    <a:gd name="T58" fmla="*/ 1336 w 2149"/>
                    <a:gd name="T59" fmla="*/ 553 h 761"/>
                    <a:gd name="T60" fmla="*/ 1520 w 2149"/>
                    <a:gd name="T61" fmla="*/ 553 h 761"/>
                    <a:gd name="T62" fmla="*/ 1584 w 2149"/>
                    <a:gd name="T63" fmla="*/ 446 h 761"/>
                    <a:gd name="T64" fmla="*/ 1597 w 2149"/>
                    <a:gd name="T65" fmla="*/ 391 h 761"/>
                    <a:gd name="T66" fmla="*/ 1786 w 2149"/>
                    <a:gd name="T67" fmla="*/ 0 h 761"/>
                    <a:gd name="T68" fmla="*/ 1624 w 2149"/>
                    <a:gd name="T69" fmla="*/ 246 h 761"/>
                    <a:gd name="T70" fmla="*/ 1691 w 2149"/>
                    <a:gd name="T71" fmla="*/ 140 h 761"/>
                    <a:gd name="T72" fmla="*/ 1919 w 2149"/>
                    <a:gd name="T73" fmla="*/ 260 h 761"/>
                    <a:gd name="T74" fmla="*/ 1931 w 2149"/>
                    <a:gd name="T75" fmla="*/ 261 h 761"/>
                    <a:gd name="T76" fmla="*/ 1952 w 2149"/>
                    <a:gd name="T77" fmla="*/ 233 h 761"/>
                    <a:gd name="T78" fmla="*/ 1958 w 2149"/>
                    <a:gd name="T79" fmla="*/ 175 h 761"/>
                    <a:gd name="T80" fmla="*/ 22 w 2149"/>
                    <a:gd name="T81" fmla="*/ 717 h 761"/>
                    <a:gd name="T82" fmla="*/ 22 w 2149"/>
                    <a:gd name="T83" fmla="*/ 761 h 761"/>
                    <a:gd name="T84" fmla="*/ 395 w 2149"/>
                    <a:gd name="T85" fmla="*/ 717 h 761"/>
                    <a:gd name="T86" fmla="*/ 1745 w 2149"/>
                    <a:gd name="T87" fmla="*/ 717 h 761"/>
                    <a:gd name="T88" fmla="*/ 2127 w 2149"/>
                    <a:gd name="T89" fmla="*/ 761 h 761"/>
                    <a:gd name="T90" fmla="*/ 2127 w 2149"/>
                    <a:gd name="T91" fmla="*/ 717 h 761"/>
                    <a:gd name="T92" fmla="*/ 1029 w 2149"/>
                    <a:gd name="T93" fmla="*/ 717 h 761"/>
                    <a:gd name="T94" fmla="*/ 1098 w 2149"/>
                    <a:gd name="T95" fmla="*/ 761 h 761"/>
                    <a:gd name="T96" fmla="*/ 1644 w 2149"/>
                    <a:gd name="T97" fmla="*/ 449 h 761"/>
                    <a:gd name="T98" fmla="*/ 1686 w 2149"/>
                    <a:gd name="T99" fmla="*/ 445 h 761"/>
                    <a:gd name="T100" fmla="*/ 1636 w 2149"/>
                    <a:gd name="T101" fmla="*/ 304 h 761"/>
                    <a:gd name="T102" fmla="*/ 1641 w 2149"/>
                    <a:gd name="T103" fmla="*/ 391 h 761"/>
                    <a:gd name="T104" fmla="*/ 1644 w 2149"/>
                    <a:gd name="T105" fmla="*/ 449 h 761"/>
                    <a:gd name="T106" fmla="*/ 1929 w 2149"/>
                    <a:gd name="T107" fmla="*/ 449 h 761"/>
                    <a:gd name="T108" fmla="*/ 1936 w 2149"/>
                    <a:gd name="T109" fmla="*/ 304 h 761"/>
                    <a:gd name="T110" fmla="*/ 1887 w 2149"/>
                    <a:gd name="T111" fmla="*/ 445 h 7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149" h="761">
                      <a:moveTo>
                        <a:pt x="1233" y="232"/>
                      </a:moveTo>
                      <a:cubicBezTo>
                        <a:pt x="1233" y="232"/>
                        <a:pt x="1233" y="232"/>
                        <a:pt x="1233" y="232"/>
                      </a:cubicBezTo>
                      <a:cubicBezTo>
                        <a:pt x="1232" y="232"/>
                        <a:pt x="1229" y="241"/>
                        <a:pt x="1214" y="259"/>
                      </a:cubicBezTo>
                      <a:cubicBezTo>
                        <a:pt x="1214" y="259"/>
                        <a:pt x="1214" y="259"/>
                        <a:pt x="1201" y="259"/>
                      </a:cubicBezTo>
                      <a:cubicBezTo>
                        <a:pt x="1201" y="259"/>
                        <a:pt x="1201" y="252"/>
                        <a:pt x="1200" y="131"/>
                      </a:cubicBezTo>
                      <a:cubicBezTo>
                        <a:pt x="1180" y="228"/>
                        <a:pt x="977" y="139"/>
                        <a:pt x="977" y="139"/>
                      </a:cubicBezTo>
                      <a:cubicBezTo>
                        <a:pt x="927" y="155"/>
                        <a:pt x="936" y="256"/>
                        <a:pt x="936" y="256"/>
                      </a:cubicBezTo>
                      <a:cubicBezTo>
                        <a:pt x="936" y="256"/>
                        <a:pt x="936" y="256"/>
                        <a:pt x="925" y="255"/>
                      </a:cubicBezTo>
                      <a:cubicBezTo>
                        <a:pt x="925" y="255"/>
                        <a:pt x="925" y="249"/>
                        <a:pt x="908" y="234"/>
                      </a:cubicBezTo>
                      <a:cubicBezTo>
                        <a:pt x="908" y="234"/>
                        <a:pt x="908" y="234"/>
                        <a:pt x="908" y="234"/>
                      </a:cubicBezTo>
                      <a:cubicBezTo>
                        <a:pt x="901" y="215"/>
                        <a:pt x="901" y="195"/>
                        <a:pt x="901" y="173"/>
                      </a:cubicBezTo>
                      <a:cubicBezTo>
                        <a:pt x="901" y="78"/>
                        <a:pt x="974" y="0"/>
                        <a:pt x="1070" y="0"/>
                      </a:cubicBezTo>
                      <a:cubicBezTo>
                        <a:pt x="1166" y="0"/>
                        <a:pt x="1239" y="78"/>
                        <a:pt x="1239" y="173"/>
                      </a:cubicBezTo>
                      <a:cubicBezTo>
                        <a:pt x="1239" y="194"/>
                        <a:pt x="1239" y="214"/>
                        <a:pt x="1233" y="232"/>
                      </a:cubicBezTo>
                      <a:close/>
                      <a:moveTo>
                        <a:pt x="523" y="173"/>
                      </a:moveTo>
                      <a:cubicBezTo>
                        <a:pt x="523" y="78"/>
                        <a:pt x="449" y="0"/>
                        <a:pt x="354" y="0"/>
                      </a:cubicBezTo>
                      <a:cubicBezTo>
                        <a:pt x="258" y="0"/>
                        <a:pt x="185" y="78"/>
                        <a:pt x="185" y="173"/>
                      </a:cubicBezTo>
                      <a:cubicBezTo>
                        <a:pt x="185" y="195"/>
                        <a:pt x="185" y="215"/>
                        <a:pt x="192" y="234"/>
                      </a:cubicBezTo>
                      <a:cubicBezTo>
                        <a:pt x="192" y="234"/>
                        <a:pt x="192" y="234"/>
                        <a:pt x="192" y="234"/>
                      </a:cubicBezTo>
                      <a:cubicBezTo>
                        <a:pt x="208" y="249"/>
                        <a:pt x="208" y="255"/>
                        <a:pt x="208" y="255"/>
                      </a:cubicBezTo>
                      <a:cubicBezTo>
                        <a:pt x="220" y="256"/>
                        <a:pt x="220" y="256"/>
                        <a:pt x="220" y="256"/>
                      </a:cubicBezTo>
                      <a:cubicBezTo>
                        <a:pt x="220" y="256"/>
                        <a:pt x="211" y="155"/>
                        <a:pt x="261" y="139"/>
                      </a:cubicBezTo>
                      <a:cubicBezTo>
                        <a:pt x="261" y="139"/>
                        <a:pt x="464" y="228"/>
                        <a:pt x="483" y="131"/>
                      </a:cubicBezTo>
                      <a:cubicBezTo>
                        <a:pt x="485" y="252"/>
                        <a:pt x="485" y="259"/>
                        <a:pt x="485" y="259"/>
                      </a:cubicBezTo>
                      <a:cubicBezTo>
                        <a:pt x="497" y="259"/>
                        <a:pt x="497" y="259"/>
                        <a:pt x="497" y="259"/>
                      </a:cubicBezTo>
                      <a:cubicBezTo>
                        <a:pt x="513" y="241"/>
                        <a:pt x="516" y="232"/>
                        <a:pt x="516" y="232"/>
                      </a:cubicBezTo>
                      <a:cubicBezTo>
                        <a:pt x="516" y="232"/>
                        <a:pt x="516" y="232"/>
                        <a:pt x="517" y="232"/>
                      </a:cubicBezTo>
                      <a:cubicBezTo>
                        <a:pt x="523" y="214"/>
                        <a:pt x="523" y="194"/>
                        <a:pt x="523" y="173"/>
                      </a:cubicBezTo>
                      <a:close/>
                      <a:moveTo>
                        <a:pt x="881" y="391"/>
                      </a:moveTo>
                      <a:cubicBezTo>
                        <a:pt x="881" y="296"/>
                        <a:pt x="807" y="218"/>
                        <a:pt x="712" y="218"/>
                      </a:cubicBezTo>
                      <a:cubicBezTo>
                        <a:pt x="616" y="218"/>
                        <a:pt x="543" y="296"/>
                        <a:pt x="543" y="391"/>
                      </a:cubicBezTo>
                      <a:cubicBezTo>
                        <a:pt x="543" y="408"/>
                        <a:pt x="551" y="425"/>
                        <a:pt x="554" y="440"/>
                      </a:cubicBezTo>
                      <a:cubicBezTo>
                        <a:pt x="555" y="441"/>
                        <a:pt x="554" y="441"/>
                        <a:pt x="555" y="442"/>
                      </a:cubicBezTo>
                      <a:cubicBezTo>
                        <a:pt x="557" y="459"/>
                        <a:pt x="594" y="513"/>
                        <a:pt x="607" y="522"/>
                      </a:cubicBezTo>
                      <a:cubicBezTo>
                        <a:pt x="617" y="548"/>
                        <a:pt x="612" y="541"/>
                        <a:pt x="620" y="553"/>
                      </a:cubicBezTo>
                      <a:cubicBezTo>
                        <a:pt x="630" y="568"/>
                        <a:pt x="680" y="597"/>
                        <a:pt x="712" y="597"/>
                      </a:cubicBezTo>
                      <a:cubicBezTo>
                        <a:pt x="744" y="597"/>
                        <a:pt x="795" y="569"/>
                        <a:pt x="804" y="553"/>
                      </a:cubicBezTo>
                      <a:cubicBezTo>
                        <a:pt x="812" y="538"/>
                        <a:pt x="806" y="548"/>
                        <a:pt x="817" y="522"/>
                      </a:cubicBezTo>
                      <a:cubicBezTo>
                        <a:pt x="836" y="509"/>
                        <a:pt x="867" y="454"/>
                        <a:pt x="868" y="446"/>
                      </a:cubicBezTo>
                      <a:cubicBezTo>
                        <a:pt x="868" y="445"/>
                        <a:pt x="868" y="445"/>
                        <a:pt x="868" y="445"/>
                      </a:cubicBezTo>
                      <a:cubicBezTo>
                        <a:pt x="873" y="428"/>
                        <a:pt x="881" y="410"/>
                        <a:pt x="881" y="391"/>
                      </a:cubicBezTo>
                      <a:close/>
                      <a:moveTo>
                        <a:pt x="1056" y="535"/>
                      </a:moveTo>
                      <a:cubicBezTo>
                        <a:pt x="1056" y="536"/>
                        <a:pt x="1056" y="537"/>
                        <a:pt x="1056" y="538"/>
                      </a:cubicBezTo>
                      <a:cubicBezTo>
                        <a:pt x="1033" y="671"/>
                        <a:pt x="1033" y="671"/>
                        <a:pt x="1033" y="671"/>
                      </a:cubicBezTo>
                      <a:cubicBezTo>
                        <a:pt x="1105" y="671"/>
                        <a:pt x="1105" y="671"/>
                        <a:pt x="1105" y="671"/>
                      </a:cubicBezTo>
                      <a:cubicBezTo>
                        <a:pt x="1084" y="538"/>
                        <a:pt x="1084" y="538"/>
                        <a:pt x="1084" y="538"/>
                      </a:cubicBezTo>
                      <a:cubicBezTo>
                        <a:pt x="1084" y="537"/>
                        <a:pt x="1084" y="536"/>
                        <a:pt x="1084" y="535"/>
                      </a:cubicBezTo>
                      <a:cubicBezTo>
                        <a:pt x="1106" y="500"/>
                        <a:pt x="1106" y="500"/>
                        <a:pt x="1106" y="500"/>
                      </a:cubicBezTo>
                      <a:cubicBezTo>
                        <a:pt x="1107" y="498"/>
                        <a:pt x="1106" y="496"/>
                        <a:pt x="1104" y="496"/>
                      </a:cubicBezTo>
                      <a:cubicBezTo>
                        <a:pt x="1097" y="494"/>
                        <a:pt x="1083" y="491"/>
                        <a:pt x="1071" y="491"/>
                      </a:cubicBezTo>
                      <a:cubicBezTo>
                        <a:pt x="1059" y="491"/>
                        <a:pt x="1044" y="494"/>
                        <a:pt x="1036" y="496"/>
                      </a:cubicBezTo>
                      <a:cubicBezTo>
                        <a:pt x="1034" y="496"/>
                        <a:pt x="1033" y="499"/>
                        <a:pt x="1034" y="500"/>
                      </a:cubicBezTo>
                      <a:lnTo>
                        <a:pt x="1056" y="535"/>
                      </a:lnTo>
                      <a:close/>
                      <a:moveTo>
                        <a:pt x="1597" y="391"/>
                      </a:moveTo>
                      <a:cubicBezTo>
                        <a:pt x="1597" y="296"/>
                        <a:pt x="1524" y="218"/>
                        <a:pt x="1428" y="218"/>
                      </a:cubicBezTo>
                      <a:cubicBezTo>
                        <a:pt x="1333" y="218"/>
                        <a:pt x="1259" y="296"/>
                        <a:pt x="1259" y="391"/>
                      </a:cubicBezTo>
                      <a:cubicBezTo>
                        <a:pt x="1259" y="408"/>
                        <a:pt x="1267" y="425"/>
                        <a:pt x="1271" y="440"/>
                      </a:cubicBezTo>
                      <a:cubicBezTo>
                        <a:pt x="1271" y="441"/>
                        <a:pt x="1271" y="441"/>
                        <a:pt x="1271" y="442"/>
                      </a:cubicBezTo>
                      <a:cubicBezTo>
                        <a:pt x="1274" y="459"/>
                        <a:pt x="1310" y="513"/>
                        <a:pt x="1323" y="522"/>
                      </a:cubicBezTo>
                      <a:cubicBezTo>
                        <a:pt x="1333" y="548"/>
                        <a:pt x="1328" y="541"/>
                        <a:pt x="1336" y="553"/>
                      </a:cubicBezTo>
                      <a:cubicBezTo>
                        <a:pt x="1346" y="568"/>
                        <a:pt x="1396" y="597"/>
                        <a:pt x="1428" y="597"/>
                      </a:cubicBezTo>
                      <a:cubicBezTo>
                        <a:pt x="1460" y="597"/>
                        <a:pt x="1511" y="569"/>
                        <a:pt x="1520" y="553"/>
                      </a:cubicBezTo>
                      <a:cubicBezTo>
                        <a:pt x="1529" y="538"/>
                        <a:pt x="1523" y="548"/>
                        <a:pt x="1533" y="522"/>
                      </a:cubicBezTo>
                      <a:cubicBezTo>
                        <a:pt x="1552" y="509"/>
                        <a:pt x="1583" y="454"/>
                        <a:pt x="1584" y="446"/>
                      </a:cubicBezTo>
                      <a:cubicBezTo>
                        <a:pt x="1584" y="445"/>
                        <a:pt x="1584" y="445"/>
                        <a:pt x="1584" y="445"/>
                      </a:cubicBezTo>
                      <a:cubicBezTo>
                        <a:pt x="1589" y="428"/>
                        <a:pt x="1597" y="410"/>
                        <a:pt x="1597" y="391"/>
                      </a:cubicBezTo>
                      <a:close/>
                      <a:moveTo>
                        <a:pt x="1958" y="175"/>
                      </a:moveTo>
                      <a:cubicBezTo>
                        <a:pt x="1958" y="78"/>
                        <a:pt x="1883" y="0"/>
                        <a:pt x="1786" y="0"/>
                      </a:cubicBezTo>
                      <a:cubicBezTo>
                        <a:pt x="1689" y="0"/>
                        <a:pt x="1614" y="78"/>
                        <a:pt x="1614" y="175"/>
                      </a:cubicBezTo>
                      <a:cubicBezTo>
                        <a:pt x="1614" y="196"/>
                        <a:pt x="1617" y="227"/>
                        <a:pt x="1624" y="246"/>
                      </a:cubicBezTo>
                      <a:cubicBezTo>
                        <a:pt x="1624" y="246"/>
                        <a:pt x="1624" y="246"/>
                        <a:pt x="1624" y="246"/>
                      </a:cubicBezTo>
                      <a:cubicBezTo>
                        <a:pt x="1641" y="261"/>
                        <a:pt x="1641" y="157"/>
                        <a:pt x="1691" y="140"/>
                      </a:cubicBezTo>
                      <a:cubicBezTo>
                        <a:pt x="1692" y="140"/>
                        <a:pt x="1692" y="140"/>
                        <a:pt x="1693" y="141"/>
                      </a:cubicBezTo>
                      <a:cubicBezTo>
                        <a:pt x="1919" y="260"/>
                        <a:pt x="1919" y="260"/>
                        <a:pt x="1919" y="260"/>
                      </a:cubicBezTo>
                      <a:cubicBezTo>
                        <a:pt x="1920" y="261"/>
                        <a:pt x="1920" y="261"/>
                        <a:pt x="1920" y="261"/>
                      </a:cubicBezTo>
                      <a:cubicBezTo>
                        <a:pt x="1931" y="261"/>
                        <a:pt x="1931" y="261"/>
                        <a:pt x="1931" y="261"/>
                      </a:cubicBezTo>
                      <a:cubicBezTo>
                        <a:pt x="1932" y="261"/>
                        <a:pt x="1933" y="260"/>
                        <a:pt x="1933" y="260"/>
                      </a:cubicBezTo>
                      <a:cubicBezTo>
                        <a:pt x="1949" y="242"/>
                        <a:pt x="1951" y="234"/>
                        <a:pt x="1952" y="233"/>
                      </a:cubicBezTo>
                      <a:cubicBezTo>
                        <a:pt x="1952" y="233"/>
                        <a:pt x="1952" y="234"/>
                        <a:pt x="1952" y="234"/>
                      </a:cubicBezTo>
                      <a:cubicBezTo>
                        <a:pt x="1959" y="215"/>
                        <a:pt x="1958" y="195"/>
                        <a:pt x="1958" y="175"/>
                      </a:cubicBezTo>
                      <a:close/>
                      <a:moveTo>
                        <a:pt x="395" y="717"/>
                      </a:moveTo>
                      <a:cubicBezTo>
                        <a:pt x="22" y="717"/>
                        <a:pt x="22" y="717"/>
                        <a:pt x="22" y="717"/>
                      </a:cubicBezTo>
                      <a:cubicBezTo>
                        <a:pt x="9" y="717"/>
                        <a:pt x="0" y="727"/>
                        <a:pt x="0" y="739"/>
                      </a:cubicBezTo>
                      <a:cubicBezTo>
                        <a:pt x="0" y="752"/>
                        <a:pt x="9" y="761"/>
                        <a:pt x="22" y="761"/>
                      </a:cubicBezTo>
                      <a:cubicBezTo>
                        <a:pt x="382" y="761"/>
                        <a:pt x="382" y="761"/>
                        <a:pt x="382" y="761"/>
                      </a:cubicBezTo>
                      <a:cubicBezTo>
                        <a:pt x="386" y="745"/>
                        <a:pt x="391" y="731"/>
                        <a:pt x="395" y="717"/>
                      </a:cubicBezTo>
                      <a:close/>
                      <a:moveTo>
                        <a:pt x="2127" y="717"/>
                      </a:moveTo>
                      <a:cubicBezTo>
                        <a:pt x="1745" y="717"/>
                        <a:pt x="1745" y="717"/>
                        <a:pt x="1745" y="717"/>
                      </a:cubicBezTo>
                      <a:cubicBezTo>
                        <a:pt x="1749" y="731"/>
                        <a:pt x="1754" y="745"/>
                        <a:pt x="1758" y="761"/>
                      </a:cubicBezTo>
                      <a:cubicBezTo>
                        <a:pt x="2127" y="761"/>
                        <a:pt x="2127" y="761"/>
                        <a:pt x="2127" y="761"/>
                      </a:cubicBezTo>
                      <a:cubicBezTo>
                        <a:pt x="2139" y="761"/>
                        <a:pt x="2149" y="752"/>
                        <a:pt x="2149" y="739"/>
                      </a:cubicBezTo>
                      <a:cubicBezTo>
                        <a:pt x="2149" y="727"/>
                        <a:pt x="2139" y="717"/>
                        <a:pt x="2127" y="717"/>
                      </a:cubicBezTo>
                      <a:close/>
                      <a:moveTo>
                        <a:pt x="1111" y="717"/>
                      </a:moveTo>
                      <a:cubicBezTo>
                        <a:pt x="1029" y="717"/>
                        <a:pt x="1029" y="717"/>
                        <a:pt x="1029" y="717"/>
                      </a:cubicBezTo>
                      <a:cubicBezTo>
                        <a:pt x="1033" y="731"/>
                        <a:pt x="1037" y="745"/>
                        <a:pt x="1042" y="761"/>
                      </a:cubicBezTo>
                      <a:cubicBezTo>
                        <a:pt x="1098" y="761"/>
                        <a:pt x="1098" y="761"/>
                        <a:pt x="1098" y="761"/>
                      </a:cubicBezTo>
                      <a:cubicBezTo>
                        <a:pt x="1103" y="745"/>
                        <a:pt x="1107" y="731"/>
                        <a:pt x="1111" y="717"/>
                      </a:cubicBezTo>
                      <a:close/>
                      <a:moveTo>
                        <a:pt x="1644" y="449"/>
                      </a:moveTo>
                      <a:cubicBezTo>
                        <a:pt x="1662" y="447"/>
                        <a:pt x="1676" y="447"/>
                        <a:pt x="1682" y="447"/>
                      </a:cubicBezTo>
                      <a:cubicBezTo>
                        <a:pt x="1684" y="446"/>
                        <a:pt x="1686" y="445"/>
                        <a:pt x="1686" y="445"/>
                      </a:cubicBezTo>
                      <a:cubicBezTo>
                        <a:pt x="1686" y="412"/>
                        <a:pt x="1686" y="412"/>
                        <a:pt x="1686" y="412"/>
                      </a:cubicBezTo>
                      <a:cubicBezTo>
                        <a:pt x="1686" y="412"/>
                        <a:pt x="1643" y="333"/>
                        <a:pt x="1636" y="304"/>
                      </a:cubicBezTo>
                      <a:cubicBezTo>
                        <a:pt x="1633" y="304"/>
                        <a:pt x="1633" y="314"/>
                        <a:pt x="1632" y="328"/>
                      </a:cubicBezTo>
                      <a:cubicBezTo>
                        <a:pt x="1638" y="348"/>
                        <a:pt x="1641" y="369"/>
                        <a:pt x="1641" y="391"/>
                      </a:cubicBezTo>
                      <a:cubicBezTo>
                        <a:pt x="1641" y="412"/>
                        <a:pt x="1635" y="430"/>
                        <a:pt x="1630" y="445"/>
                      </a:cubicBezTo>
                      <a:cubicBezTo>
                        <a:pt x="1635" y="447"/>
                        <a:pt x="1640" y="448"/>
                        <a:pt x="1644" y="449"/>
                      </a:cubicBezTo>
                      <a:close/>
                      <a:moveTo>
                        <a:pt x="1891" y="447"/>
                      </a:moveTo>
                      <a:cubicBezTo>
                        <a:pt x="1898" y="447"/>
                        <a:pt x="1912" y="447"/>
                        <a:pt x="1929" y="449"/>
                      </a:cubicBezTo>
                      <a:cubicBezTo>
                        <a:pt x="1944" y="446"/>
                        <a:pt x="1963" y="438"/>
                        <a:pt x="1982" y="418"/>
                      </a:cubicBezTo>
                      <a:cubicBezTo>
                        <a:pt x="1928" y="413"/>
                        <a:pt x="1946" y="304"/>
                        <a:pt x="1936" y="304"/>
                      </a:cubicBezTo>
                      <a:cubicBezTo>
                        <a:pt x="1929" y="335"/>
                        <a:pt x="1887" y="412"/>
                        <a:pt x="1887" y="412"/>
                      </a:cubicBezTo>
                      <a:cubicBezTo>
                        <a:pt x="1887" y="445"/>
                        <a:pt x="1887" y="445"/>
                        <a:pt x="1887" y="445"/>
                      </a:cubicBezTo>
                      <a:cubicBezTo>
                        <a:pt x="1887" y="445"/>
                        <a:pt x="1889" y="446"/>
                        <a:pt x="1891" y="447"/>
                      </a:cubicBezTo>
                      <a:close/>
                    </a:path>
                  </a:pathLst>
                </a:custGeom>
                <a:solidFill>
                  <a:srgbClr val="E69600">
                    <a:lumMod val="10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29327" tIns="14663" rIns="29327" bIns="1466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95181">
                    <a:defRPr/>
                  </a:pPr>
                  <a:endParaRPr lang="en-US" sz="800" dirty="0">
                    <a:solidFill>
                      <a:srgbClr val="575757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275" name="ZoneTexte 28">
            <a:extLst>
              <a:ext uri="{FF2B5EF4-FFF2-40B4-BE49-F238E27FC236}">
                <a16:creationId xmlns:a16="http://schemas.microsoft.com/office/drawing/2014/main" id="{AFED58DB-FEA2-4AA0-A1F9-358F9771405C}"/>
              </a:ext>
            </a:extLst>
          </p:cNvPr>
          <p:cNvSpPr txBox="1"/>
          <p:nvPr/>
        </p:nvSpPr>
        <p:spPr>
          <a:xfrm>
            <a:off x="4633577" y="5984301"/>
            <a:ext cx="1339546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795181">
              <a:lnSpc>
                <a:spcPct val="90000"/>
              </a:lnSpc>
              <a:defRPr/>
            </a:pPr>
            <a:r>
              <a:rPr lang="fr-FR" sz="800" b="1" dirty="0">
                <a:solidFill>
                  <a:srgbClr val="575757"/>
                </a:solidFill>
                <a:latin typeface="Segoe UI"/>
              </a:rPr>
              <a:t>Encadrant académique</a:t>
            </a:r>
            <a:endParaRPr lang="en-US" sz="800" b="1" dirty="0">
              <a:solidFill>
                <a:srgbClr val="575757"/>
              </a:solidFill>
              <a:latin typeface="Segoe UI"/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5478418" y="6199220"/>
            <a:ext cx="1369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1400" dirty="0">
                <a:solidFill>
                  <a:schemeClr val="accent2"/>
                </a:solidFill>
              </a:rPr>
              <a:t>Méthode Agile </a:t>
            </a:r>
          </a:p>
        </p:txBody>
      </p:sp>
      <p:sp>
        <p:nvSpPr>
          <p:cNvPr id="277" name="Flèche courbée vers le haut 89"/>
          <p:cNvSpPr/>
          <p:nvPr/>
        </p:nvSpPr>
        <p:spPr>
          <a:xfrm rot="12291060">
            <a:off x="6754129" y="5356039"/>
            <a:ext cx="1212622" cy="494997"/>
          </a:xfrm>
          <a:prstGeom prst="curvedUp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7837905" y="5325764"/>
            <a:ext cx="10406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050" dirty="0">
                <a:solidFill>
                  <a:prstClr val="black"/>
                </a:solidFill>
              </a:rPr>
              <a:t>Daily meeting</a:t>
            </a:r>
          </a:p>
        </p:txBody>
      </p:sp>
      <p:sp>
        <p:nvSpPr>
          <p:cNvPr id="279" name="Rectangle 278"/>
          <p:cNvSpPr/>
          <p:nvPr/>
        </p:nvSpPr>
        <p:spPr>
          <a:xfrm>
            <a:off x="7837905" y="5566954"/>
            <a:ext cx="22653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050" dirty="0">
                <a:solidFill>
                  <a:prstClr val="black"/>
                </a:solidFill>
              </a:rPr>
              <a:t>Comité de Pilotage hebdomadaire </a:t>
            </a:r>
          </a:p>
        </p:txBody>
      </p:sp>
      <p:sp>
        <p:nvSpPr>
          <p:cNvPr id="280" name="Flèche courbée vers le haut 93"/>
          <p:cNvSpPr/>
          <p:nvPr/>
        </p:nvSpPr>
        <p:spPr>
          <a:xfrm rot="9024280">
            <a:off x="4931122" y="5104019"/>
            <a:ext cx="1219796" cy="411783"/>
          </a:xfrm>
          <a:prstGeom prst="curved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281" name="Rectangle 280"/>
          <p:cNvSpPr/>
          <p:nvPr/>
        </p:nvSpPr>
        <p:spPr>
          <a:xfrm>
            <a:off x="3581698" y="5268862"/>
            <a:ext cx="16978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050" dirty="0">
                <a:solidFill>
                  <a:prstClr val="black"/>
                </a:solidFill>
              </a:rPr>
              <a:t>Ateliers d’encadrement accompagner des CRs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1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985;p8"/>
          <p:cNvGrpSpPr/>
          <p:nvPr/>
        </p:nvGrpSpPr>
        <p:grpSpPr>
          <a:xfrm>
            <a:off x="2396969" y="68431"/>
            <a:ext cx="7025637" cy="504057"/>
            <a:chOff x="841108" y="1294357"/>
            <a:chExt cx="7475308" cy="508077"/>
          </a:xfrm>
        </p:grpSpPr>
        <p:sp>
          <p:nvSpPr>
            <p:cNvPr id="23" name="Google Shape;986;p8"/>
            <p:cNvSpPr/>
            <p:nvPr/>
          </p:nvSpPr>
          <p:spPr>
            <a:xfrm rot="10800000" flipH="1">
              <a:off x="1579238" y="1294357"/>
              <a:ext cx="669394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4" name="Google Shape;987;p8"/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" name="Google Shape;988;p8"/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989;p8"/>
          <p:cNvSpPr/>
          <p:nvPr/>
        </p:nvSpPr>
        <p:spPr>
          <a:xfrm>
            <a:off x="3131467" y="114182"/>
            <a:ext cx="23861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Analyse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7" name="Google Shape;990;p8"/>
          <p:cNvSpPr/>
          <p:nvPr/>
        </p:nvSpPr>
        <p:spPr>
          <a:xfrm>
            <a:off x="9339372" y="62307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III</a:t>
            </a:r>
            <a:endParaRPr/>
          </a:p>
        </p:txBody>
      </p:sp>
      <p:sp>
        <p:nvSpPr>
          <p:cNvPr id="28" name="Google Shape;991;p8"/>
          <p:cNvSpPr/>
          <p:nvPr/>
        </p:nvSpPr>
        <p:spPr>
          <a:xfrm>
            <a:off x="9927197" y="57972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IV</a:t>
            </a:r>
            <a:endParaRPr/>
          </a:p>
        </p:txBody>
      </p:sp>
      <p:sp>
        <p:nvSpPr>
          <p:cNvPr id="30" name="Google Shape;993;p8"/>
          <p:cNvSpPr/>
          <p:nvPr/>
        </p:nvSpPr>
        <p:spPr>
          <a:xfrm>
            <a:off x="2081762" y="64728"/>
            <a:ext cx="458233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/>
          </a:p>
        </p:txBody>
      </p:sp>
      <p:sp>
        <p:nvSpPr>
          <p:cNvPr id="31" name="Google Shape;994;p8"/>
          <p:cNvSpPr/>
          <p:nvPr/>
        </p:nvSpPr>
        <p:spPr>
          <a:xfrm>
            <a:off x="2623764" y="62549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II</a:t>
            </a:r>
            <a:endParaRPr/>
          </a:p>
        </p:txBody>
      </p:sp>
      <p:sp>
        <p:nvSpPr>
          <p:cNvPr id="32" name="Google Shape;995;p8"/>
          <p:cNvSpPr/>
          <p:nvPr/>
        </p:nvSpPr>
        <p:spPr>
          <a:xfrm>
            <a:off x="10519875" y="52783"/>
            <a:ext cx="5040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2297767" y="4626202"/>
            <a:ext cx="2512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Les 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piliers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 de </a:t>
            </a:r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la 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  <a:latin typeface="Segoe UI (Corps)"/>
              </a:rPr>
              <a:t>gouvernance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6" name="Left Brace 45"/>
          <p:cNvSpPr/>
          <p:nvPr/>
        </p:nvSpPr>
        <p:spPr>
          <a:xfrm>
            <a:off x="4830992" y="3789737"/>
            <a:ext cx="450325" cy="1994777"/>
          </a:xfrm>
          <a:prstGeom prst="leftBrace">
            <a:avLst>
              <a:gd name="adj1" fmla="val 32716"/>
              <a:gd name="adj2" fmla="val 511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D60D188-E146-4171-A8CF-AAC57DC3AEFE}"/>
              </a:ext>
            </a:extLst>
          </p:cNvPr>
          <p:cNvGrpSpPr/>
          <p:nvPr/>
        </p:nvGrpSpPr>
        <p:grpSpPr>
          <a:xfrm>
            <a:off x="5460195" y="3857071"/>
            <a:ext cx="4013995" cy="1824456"/>
            <a:chOff x="4348140" y="3708028"/>
            <a:chExt cx="6170494" cy="2744198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F4169AC-6A50-47B1-95C4-5DDE802FC898}"/>
                </a:ext>
              </a:extLst>
            </p:cNvPr>
            <p:cNvSpPr/>
            <p:nvPr/>
          </p:nvSpPr>
          <p:spPr>
            <a:xfrm>
              <a:off x="4348140" y="5998542"/>
              <a:ext cx="6170493" cy="45368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latin typeface="Segoe UI (Corps)"/>
                </a:rPr>
                <a:t>Data Architecture &amp; </a:t>
              </a:r>
              <a:r>
                <a:rPr lang="en-US" sz="1000" dirty="0" err="1">
                  <a:latin typeface="Segoe UI (Corps)"/>
                </a:rPr>
                <a:t>Outillage</a:t>
              </a:r>
              <a:endParaRPr lang="en-US" sz="1000" dirty="0">
                <a:latin typeface="Segoe UI (Corps)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99223A1-4056-4500-842F-41492CB4AAB5}"/>
                </a:ext>
              </a:extLst>
            </p:cNvPr>
            <p:cNvSpPr/>
            <p:nvPr/>
          </p:nvSpPr>
          <p:spPr>
            <a:xfrm>
              <a:off x="4348141" y="5457923"/>
              <a:ext cx="3030659" cy="45368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err="1">
                  <a:latin typeface="Segoe UI (Corps)"/>
                </a:rPr>
                <a:t>Règles</a:t>
              </a:r>
              <a:r>
                <a:rPr lang="en-US" sz="1000" dirty="0">
                  <a:latin typeface="Segoe UI (Corps)"/>
                </a:rPr>
                <a:t> &amp; </a:t>
              </a:r>
              <a:r>
                <a:rPr lang="en-US" sz="1000" dirty="0" err="1">
                  <a:latin typeface="Segoe UI (Corps)"/>
                </a:rPr>
                <a:t>Politiques</a:t>
              </a:r>
              <a:endParaRPr lang="en-US" sz="1000" dirty="0">
                <a:latin typeface="Segoe UI (Corps)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2DB655D-1DB0-4669-BC10-D8DDF057F129}"/>
                </a:ext>
              </a:extLst>
            </p:cNvPr>
            <p:cNvSpPr/>
            <p:nvPr/>
          </p:nvSpPr>
          <p:spPr>
            <a:xfrm>
              <a:off x="7515552" y="5457923"/>
              <a:ext cx="3003082" cy="4536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latin typeface="Segoe UI (Corps)"/>
                </a:rPr>
                <a:t>Data Privacy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0CFBB8C-A896-4B45-A1B5-75BAB1846B75}"/>
                </a:ext>
              </a:extLst>
            </p:cNvPr>
            <p:cNvSpPr/>
            <p:nvPr/>
          </p:nvSpPr>
          <p:spPr>
            <a:xfrm>
              <a:off x="4348141" y="4880099"/>
              <a:ext cx="6170492" cy="45368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latin typeface="Segoe UI (Corps)"/>
                </a:rPr>
                <a:t>Metadata Management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07D6FA-12B4-4DD0-921C-16D4A16C2AD1}"/>
                </a:ext>
              </a:extLst>
            </p:cNvPr>
            <p:cNvSpPr/>
            <p:nvPr/>
          </p:nvSpPr>
          <p:spPr>
            <a:xfrm>
              <a:off x="4348141" y="4279526"/>
              <a:ext cx="3030659" cy="45368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latin typeface="Segoe UI (Corps)"/>
                </a:rPr>
                <a:t>Data Quality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7A75711-6A02-4323-993D-3D4B0DB8D704}"/>
                </a:ext>
              </a:extLst>
            </p:cNvPr>
            <p:cNvSpPr/>
            <p:nvPr/>
          </p:nvSpPr>
          <p:spPr>
            <a:xfrm>
              <a:off x="7515552" y="4279526"/>
              <a:ext cx="3003082" cy="4536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latin typeface="Segoe UI (Corps)"/>
                </a:rPr>
                <a:t>Data Security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27FA203-E311-4AB3-9E65-95BE81963915}"/>
                </a:ext>
              </a:extLst>
            </p:cNvPr>
            <p:cNvSpPr/>
            <p:nvPr/>
          </p:nvSpPr>
          <p:spPr>
            <a:xfrm>
              <a:off x="7534347" y="3708028"/>
              <a:ext cx="2984287" cy="45898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latin typeface="Segoe UI (Corps)"/>
                </a:rPr>
                <a:t>Data Culture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B2377B-3534-487B-828F-68EA52386A11}"/>
                </a:ext>
              </a:extLst>
            </p:cNvPr>
            <p:cNvSpPr/>
            <p:nvPr/>
          </p:nvSpPr>
          <p:spPr>
            <a:xfrm>
              <a:off x="4348140" y="3708028"/>
              <a:ext cx="3030659" cy="45898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latin typeface="Segoe UI (Corps)"/>
                </a:rPr>
                <a:t>Data Catalog</a:t>
              </a:r>
            </a:p>
          </p:txBody>
        </p:sp>
      </p:grpSp>
      <p:sp>
        <p:nvSpPr>
          <p:cNvPr id="62" name="Rectangle avec flèche vers la droite 10">
            <a:extLst>
              <a:ext uri="{FF2B5EF4-FFF2-40B4-BE49-F238E27FC236}">
                <a16:creationId xmlns:a16="http://schemas.microsoft.com/office/drawing/2014/main" id="{25CF8189-6FF7-C7B0-4C66-48BCE4097CB9}"/>
              </a:ext>
            </a:extLst>
          </p:cNvPr>
          <p:cNvSpPr/>
          <p:nvPr/>
        </p:nvSpPr>
        <p:spPr>
          <a:xfrm>
            <a:off x="2081762" y="2049251"/>
            <a:ext cx="7715785" cy="1498600"/>
          </a:xfrm>
          <a:prstGeom prst="rightArrowCallout">
            <a:avLst>
              <a:gd name="adj1" fmla="val 100000"/>
              <a:gd name="adj2" fmla="val 50000"/>
              <a:gd name="adj3" fmla="val 0"/>
              <a:gd name="adj4" fmla="val 100000"/>
            </a:avLst>
          </a:prstGeom>
          <a:noFill/>
          <a:ln w="3175" cap="flat" cmpd="sng" algn="ctr">
            <a:solidFill>
              <a:schemeClr val="accent1"/>
            </a:solidFill>
            <a:prstDash val="sysDot"/>
          </a:ln>
          <a:effectLst/>
        </p:spPr>
        <p:txBody>
          <a:bodyPr rot="0" spcFirstLastPara="0" vertOverflow="overflow" horzOverflow="overflow" vert="horz" wrap="square" lIns="216000" tIns="45720" rIns="21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uLnTx/>
                <a:uFillTx/>
                <a:latin typeface="Segoe UI (Corps)"/>
                <a:ea typeface="+mn-ea"/>
                <a:cs typeface="Segoe UI" panose="020B0502040204020203" pitchFamily="34" charset="0"/>
              </a:rPr>
              <a:t>Importance</a:t>
            </a:r>
            <a:r>
              <a:rPr kumimoji="0" lang="fr-FR" sz="14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(Corps)"/>
                <a:ea typeface="+mn-ea"/>
                <a:cs typeface="Segoe UI" panose="020B0502040204020203" pitchFamily="34" charset="0"/>
              </a:rPr>
              <a:t>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fr-FR" sz="1400" b="1" i="1" u="none" strike="noStrike" kern="0" cap="none" spc="0" normalizeH="0" baseline="0" noProof="0" dirty="0">
              <a:ln>
                <a:noFill/>
              </a:ln>
              <a:solidFill>
                <a:srgbClr val="E67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(Corps)"/>
              <a:ea typeface="+mn-ea"/>
              <a:cs typeface="Segoe UI" panose="020B0502040204020203" pitchFamily="34" charset="0"/>
            </a:endParaRPr>
          </a:p>
          <a:p>
            <a:pPr algn="just"/>
            <a:r>
              <a:rPr lang="fr-FR" sz="1200" dirty="0">
                <a:latin typeface="LMRoman12-Regular"/>
              </a:rPr>
              <a:t>Un cadre de gouvernance des données désigne le modèle qui pose les bases de la </a:t>
            </a:r>
            <a:r>
              <a:rPr lang="fr-FR" sz="1200" dirty="0" smtClean="0">
                <a:latin typeface="LMRoman12-Regular"/>
              </a:rPr>
              <a:t>stratégie et </a:t>
            </a:r>
            <a:r>
              <a:rPr lang="fr-FR" sz="1200" dirty="0">
                <a:latin typeface="LMRoman12-Regular"/>
              </a:rPr>
              <a:t>de la conformité des </a:t>
            </a:r>
            <a:r>
              <a:rPr lang="fr-FR" sz="1200" dirty="0" smtClean="0">
                <a:latin typeface="LMRoman12-Regular"/>
              </a:rPr>
              <a:t>données, essentiel </a:t>
            </a:r>
            <a:r>
              <a:rPr lang="fr-FR" sz="1200" dirty="0">
                <a:latin typeface="LMRoman12-Regular"/>
              </a:rPr>
              <a:t>pour assurer que l’organisation des </a:t>
            </a:r>
            <a:r>
              <a:rPr lang="fr-FR" sz="1200" dirty="0" smtClean="0">
                <a:latin typeface="LMRoman12-Regular"/>
              </a:rPr>
              <a:t>données soit </a:t>
            </a:r>
            <a:r>
              <a:rPr lang="fr-FR" sz="1200" dirty="0">
                <a:latin typeface="LMRoman12-Regular"/>
              </a:rPr>
              <a:t>à la fois efficace et conforme aux normes et réglementations. </a:t>
            </a:r>
            <a:r>
              <a:rPr lang="fr-FR" sz="1200" dirty="0"/>
              <a:t>combine ensuite les règles, les activités, les </a:t>
            </a:r>
            <a:r>
              <a:rPr lang="fr-FR" sz="1200" dirty="0" smtClean="0"/>
              <a:t>responsabilités, les </a:t>
            </a:r>
            <a:r>
              <a:rPr lang="fr-FR" sz="1200" dirty="0"/>
              <a:t>procédures et les processus qui déterminent la gestion et le contrôle de ces flux </a:t>
            </a:r>
            <a:r>
              <a:rPr lang="fr-FR" sz="1200" dirty="0" smtClean="0"/>
              <a:t>de </a:t>
            </a:r>
            <a:r>
              <a:rPr lang="en-US" sz="1200" dirty="0" err="1" smtClean="0"/>
              <a:t>données</a:t>
            </a:r>
            <a:r>
              <a:rPr lang="en-US" sz="1200" dirty="0"/>
              <a:t>.</a:t>
            </a:r>
          </a:p>
        </p:txBody>
      </p:sp>
      <p:sp>
        <p:nvSpPr>
          <p:cNvPr id="72" name="Google Shape;833;p4">
            <a:extLst>
              <a:ext uri="{FF2B5EF4-FFF2-40B4-BE49-F238E27FC236}">
                <a16:creationId xmlns:a16="http://schemas.microsoft.com/office/drawing/2014/main" id="{5D1CA1F3-BF12-D3CB-4F3D-4A71EDC158D3}"/>
              </a:ext>
            </a:extLst>
          </p:cNvPr>
          <p:cNvSpPr/>
          <p:nvPr/>
        </p:nvSpPr>
        <p:spPr>
          <a:xfrm rot="10800000" flipH="1">
            <a:off x="3913591" y="686977"/>
            <a:ext cx="195770" cy="117701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>
                  <a:lumMod val="5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Google Shape;834;p4">
            <a:extLst>
              <a:ext uri="{FF2B5EF4-FFF2-40B4-BE49-F238E27FC236}">
                <a16:creationId xmlns:a16="http://schemas.microsoft.com/office/drawing/2014/main" id="{D6762C50-97BF-4D99-2C1A-4C9F6BFCD247}"/>
              </a:ext>
            </a:extLst>
          </p:cNvPr>
          <p:cNvSpPr txBox="1"/>
          <p:nvPr/>
        </p:nvSpPr>
        <p:spPr>
          <a:xfrm>
            <a:off x="4722480" y="918151"/>
            <a:ext cx="262027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 smtClean="0">
                <a:solidFill>
                  <a:srgbClr val="BFBFBF"/>
                </a:solidFill>
                <a:latin typeface="Cambria"/>
                <a:ea typeface="Cambria"/>
                <a:sym typeface="Cambria"/>
              </a:rPr>
              <a:t>Analyse</a:t>
            </a:r>
            <a:r>
              <a:rPr lang="en-US" sz="1400" b="1" dirty="0" smtClean="0">
                <a:solidFill>
                  <a:srgbClr val="BFBFBF"/>
                </a:solidFill>
                <a:latin typeface="Cambria"/>
                <a:ea typeface="Cambria"/>
                <a:sym typeface="Cambria"/>
              </a:rPr>
              <a:t> des </a:t>
            </a:r>
            <a:r>
              <a:rPr lang="en-US" sz="1400" b="1" dirty="0" err="1" smtClean="0">
                <a:solidFill>
                  <a:srgbClr val="BFBFBF"/>
                </a:solidFill>
                <a:latin typeface="Cambria"/>
                <a:ea typeface="Cambria"/>
                <a:sym typeface="Cambria"/>
              </a:rPr>
              <a:t>besoins</a:t>
            </a:r>
            <a:endParaRPr lang="fr-FR" sz="1400" dirty="0"/>
          </a:p>
        </p:txBody>
      </p:sp>
      <p:sp>
        <p:nvSpPr>
          <p:cNvPr id="74" name="Google Shape;835;p4">
            <a:extLst>
              <a:ext uri="{FF2B5EF4-FFF2-40B4-BE49-F238E27FC236}">
                <a16:creationId xmlns:a16="http://schemas.microsoft.com/office/drawing/2014/main" id="{CEA27DD6-A0BA-9E3D-50A0-F5437B588EE4}"/>
              </a:ext>
            </a:extLst>
          </p:cNvPr>
          <p:cNvSpPr/>
          <p:nvPr/>
        </p:nvSpPr>
        <p:spPr>
          <a:xfrm>
            <a:off x="3056217" y="848021"/>
            <a:ext cx="1922328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>
                  <a:lumMod val="5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873;p4">
            <a:extLst>
              <a:ext uri="{FF2B5EF4-FFF2-40B4-BE49-F238E27FC236}">
                <a16:creationId xmlns:a16="http://schemas.microsoft.com/office/drawing/2014/main" id="{1B086E83-F969-4B08-F570-E24E4E434ABC}"/>
              </a:ext>
            </a:extLst>
          </p:cNvPr>
          <p:cNvSpPr txBox="1"/>
          <p:nvPr/>
        </p:nvSpPr>
        <p:spPr>
          <a:xfrm>
            <a:off x="3019375" y="919214"/>
            <a:ext cx="227815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dirty="0" smtClean="0">
                <a:solidFill>
                  <a:schemeClr val="accent5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Cadre de la gouvernance</a:t>
            </a:r>
            <a:endParaRPr lang="fr-F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6" name="Google Shape;847;p4">
            <a:extLst>
              <a:ext uri="{FF2B5EF4-FFF2-40B4-BE49-F238E27FC236}">
                <a16:creationId xmlns:a16="http://schemas.microsoft.com/office/drawing/2014/main" id="{D1619649-B108-D782-5037-27FCF2CCFBBD}"/>
              </a:ext>
            </a:extLst>
          </p:cNvPr>
          <p:cNvSpPr/>
          <p:nvPr/>
        </p:nvSpPr>
        <p:spPr>
          <a:xfrm flipV="1">
            <a:off x="7055448" y="843147"/>
            <a:ext cx="1683739" cy="5275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" name="Google Shape;835;p4">
            <a:extLst>
              <a:ext uri="{FF2B5EF4-FFF2-40B4-BE49-F238E27FC236}">
                <a16:creationId xmlns:a16="http://schemas.microsoft.com/office/drawing/2014/main" id="{CEA27DD6-A0BA-9E3D-50A0-F5437B588EE4}"/>
              </a:ext>
            </a:extLst>
          </p:cNvPr>
          <p:cNvSpPr/>
          <p:nvPr/>
        </p:nvSpPr>
        <p:spPr>
          <a:xfrm>
            <a:off x="5208466" y="848021"/>
            <a:ext cx="1662234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>
                  <a:lumMod val="5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Rectangle : coins arrondis 46">
            <a:extLst>
              <a:ext uri="{FF2B5EF4-FFF2-40B4-BE49-F238E27FC236}">
                <a16:creationId xmlns:a16="http://schemas.microsoft.com/office/drawing/2014/main" id="{E83BA53A-A2E5-AAA5-5953-4DBEA7E86244}"/>
              </a:ext>
            </a:extLst>
          </p:cNvPr>
          <p:cNvSpPr/>
          <p:nvPr/>
        </p:nvSpPr>
        <p:spPr>
          <a:xfrm>
            <a:off x="6886096" y="991309"/>
            <a:ext cx="2018760" cy="2678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critères de qualité de métadonnées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0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 animBg="1"/>
      <p:bldP spid="6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7mFO5.uVpCc9lMEX3T4D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jortOkaIUiATfXcz17PZ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DuNOUE_9k.cgUs.KU55k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heme/theme1.xml><?xml version="1.0" encoding="utf-8"?>
<a:theme xmlns:a="http://schemas.openxmlformats.org/drawingml/2006/main" name="Diapositives principales">
  <a:themeElements>
    <a:clrScheme name="BCP 1">
      <a:dk1>
        <a:srgbClr val="000000"/>
      </a:dk1>
      <a:lt1>
        <a:srgbClr val="FFFFFF"/>
      </a:lt1>
      <a:dk2>
        <a:srgbClr val="878787"/>
      </a:dk2>
      <a:lt2>
        <a:srgbClr val="E7E6E6"/>
      </a:lt2>
      <a:accent1>
        <a:srgbClr val="E67900"/>
      </a:accent1>
      <a:accent2>
        <a:srgbClr val="491E06"/>
      </a:accent2>
      <a:accent3>
        <a:srgbClr val="878787"/>
      </a:accent3>
      <a:accent4>
        <a:srgbClr val="3C3C3B"/>
      </a:accent4>
      <a:accent5>
        <a:srgbClr val="EFCA9F"/>
      </a:accent5>
      <a:accent6>
        <a:srgbClr val="B3A59C"/>
      </a:accent6>
      <a:hlink>
        <a:srgbClr val="E67900"/>
      </a:hlink>
      <a:folHlink>
        <a:srgbClr val="491E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32699</TotalTime>
  <Words>4980</Words>
  <Application>Microsoft Office PowerPoint</Application>
  <PresentationFormat>Widescreen</PresentationFormat>
  <Paragraphs>873</Paragraphs>
  <Slides>33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53" baseType="lpstr">
      <vt:lpstr>Arial</vt:lpstr>
      <vt:lpstr>Calibri</vt:lpstr>
      <vt:lpstr>Cambria</vt:lpstr>
      <vt:lpstr>Century Gothic</vt:lpstr>
      <vt:lpstr>Garamond</vt:lpstr>
      <vt:lpstr>Georgia</vt:lpstr>
      <vt:lpstr>LMRoman12-Regular</vt:lpstr>
      <vt:lpstr>Poppins</vt:lpstr>
      <vt:lpstr>Segoe UI</vt:lpstr>
      <vt:lpstr>Segoe UI (Corps)</vt:lpstr>
      <vt:lpstr>Segoe UI Light</vt:lpstr>
      <vt:lpstr>Segoe UI Semibold</vt:lpstr>
      <vt:lpstr>Segoe UI Semilight</vt:lpstr>
      <vt:lpstr>Symbol</vt:lpstr>
      <vt:lpstr>Tahoma</vt:lpstr>
      <vt:lpstr>Times New Roman</vt:lpstr>
      <vt:lpstr>Trebuchet MS</vt:lpstr>
      <vt:lpstr>Wingdings</vt:lpstr>
      <vt:lpstr>Diapositives principales</vt:lpstr>
      <vt:lpstr>Diapositive think-cell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imane NAITCHARIF</dc:creator>
  <cp:lastModifiedBy>Maadoudi</cp:lastModifiedBy>
  <cp:revision>424</cp:revision>
  <dcterms:created xsi:type="dcterms:W3CDTF">2023-06-06T01:53:59Z</dcterms:created>
  <dcterms:modified xsi:type="dcterms:W3CDTF">2024-07-05T09:01:10Z</dcterms:modified>
</cp:coreProperties>
</file>